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2"/>
  </p:notesMasterIdLst>
  <p:handoutMasterIdLst>
    <p:handoutMasterId r:id="rId23"/>
  </p:handoutMasterIdLst>
  <p:sldIdLst>
    <p:sldId id="339" r:id="rId2"/>
    <p:sldId id="336" r:id="rId3"/>
    <p:sldId id="364" r:id="rId4"/>
    <p:sldId id="353" r:id="rId5"/>
    <p:sldId id="355" r:id="rId6"/>
    <p:sldId id="350" r:id="rId7"/>
    <p:sldId id="354" r:id="rId8"/>
    <p:sldId id="356" r:id="rId9"/>
    <p:sldId id="358" r:id="rId10"/>
    <p:sldId id="357" r:id="rId11"/>
    <p:sldId id="362" r:id="rId12"/>
    <p:sldId id="347" r:id="rId13"/>
    <p:sldId id="360" r:id="rId14"/>
    <p:sldId id="359" r:id="rId15"/>
    <p:sldId id="351" r:id="rId16"/>
    <p:sldId id="349" r:id="rId17"/>
    <p:sldId id="361" r:id="rId18"/>
    <p:sldId id="365" r:id="rId19"/>
    <p:sldId id="363" r:id="rId20"/>
    <p:sldId id="352" r:id="rId21"/>
  </p:sldIdLst>
  <p:sldSz cx="9144000" cy="6858000" type="screen4x3"/>
  <p:notesSz cx="6797675" cy="9928225"/>
  <p:defaultTextStyle>
    <a:defPPr>
      <a:defRPr lang="nl-NL"/>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4747FF"/>
    <a:srgbClr val="D1D1FF"/>
    <a:srgbClr val="00E3DE"/>
    <a:srgbClr val="00FFCC"/>
    <a:srgbClr val="008080"/>
    <a:srgbClr val="66006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5" autoAdjust="0"/>
    <p:restoredTop sz="91429" autoAdjust="0"/>
  </p:normalViewPr>
  <p:slideViewPr>
    <p:cSldViewPr>
      <p:cViewPr>
        <p:scale>
          <a:sx n="100" d="100"/>
          <a:sy n="100" d="100"/>
        </p:scale>
        <p:origin x="-1848"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r>
              <a:rPr lang="ru-RU" smtClean="0"/>
              <a:t>Практическая спектрометрия</a:t>
            </a:r>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3879A7B7-8D2C-488C-9B44-89F5D8A1DF80}" type="datetimeFigureOut">
              <a:rPr lang="ru-RU" smtClean="0"/>
              <a:t>18.11.2013</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078C4ECD-CC16-436F-AFC3-14CBCB8D9018}" type="slidenum">
              <a:rPr lang="ru-RU" smtClean="0"/>
              <a:t>‹#›</a:t>
            </a:fld>
            <a:endParaRPr lang="ru-RU"/>
          </a:p>
        </p:txBody>
      </p:sp>
    </p:spTree>
    <p:extLst>
      <p:ext uri="{BB962C8B-B14F-4D97-AF65-F5344CB8AC3E}">
        <p14:creationId xmlns:p14="http://schemas.microsoft.com/office/powerpoint/2010/main" val="27801364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r>
              <a:rPr lang="ru-RU" smtClean="0"/>
              <a:t>Практическая спектрометрия</a:t>
            </a:r>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64711B0-D27C-4398-B28B-327B6B9924A4}" type="datetimeFigureOut">
              <a:rPr lang="ru-RU" smtClean="0"/>
              <a:pPr/>
              <a:t>18.11.2013</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7076028-9336-48D6-8BCD-57291B406393}" type="slidenum">
              <a:rPr lang="ru-RU" smtClean="0"/>
              <a:pPr/>
              <a:t>‹#›</a:t>
            </a:fld>
            <a:endParaRPr lang="ru-RU"/>
          </a:p>
        </p:txBody>
      </p:sp>
    </p:spTree>
    <p:extLst>
      <p:ext uri="{BB962C8B-B14F-4D97-AF65-F5344CB8AC3E}">
        <p14:creationId xmlns:p14="http://schemas.microsoft.com/office/powerpoint/2010/main" val="31717945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474273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См таблицу в «</a:t>
            </a:r>
            <a:r>
              <a:rPr lang="ru-RU" dirty="0" err="1" smtClean="0"/>
              <a:t>Паспортизаторы</a:t>
            </a:r>
            <a:r>
              <a:rPr lang="ru-RU" dirty="0" smtClean="0"/>
              <a:t> РАО НПЦ АСПЕКТ.</a:t>
            </a:r>
            <a:r>
              <a:rPr lang="en-US" dirty="0" smtClean="0"/>
              <a:t>doc</a:t>
            </a:r>
            <a:r>
              <a:rPr lang="ru-RU" dirty="0" smtClean="0"/>
              <a:t>», там больше</a:t>
            </a:r>
            <a:r>
              <a:rPr lang="ru-RU" baseline="0" dirty="0" smtClean="0"/>
              <a:t> характеристик</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После измерения контейнера с четырёх сторон программное обеспечение установки будет иметь матрицу из 16 спектров для обработки и усреднения результатов, а также показания мощностей доз с четырёх сторон контейнера на двух расстояниях. (</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ru-RU" sz="1200" kern="1200" dirty="0" smtClean="0">
                <a:solidFill>
                  <a:schemeClr val="tx1"/>
                </a:solidFill>
                <a:effectLst/>
                <a:latin typeface="+mn-lt"/>
                <a:ea typeface="+mn-ea"/>
                <a:cs typeface="+mn-cs"/>
              </a:rPr>
              <a:t>)</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Далее описана процедура измерения, реализованная в </a:t>
            </a:r>
            <a:r>
              <a:rPr lang="en-US" sz="1200" kern="1200" dirty="0" err="1" smtClean="0">
                <a:solidFill>
                  <a:schemeClr val="tx1"/>
                </a:solidFill>
                <a:effectLst/>
                <a:latin typeface="+mn-lt"/>
                <a:ea typeface="+mn-ea"/>
                <a:cs typeface="+mn-cs"/>
              </a:rPr>
              <a:t>Diogen</a:t>
            </a:r>
            <a:r>
              <a:rPr lang="en-US" sz="1200" kern="1200" dirty="0" smtClean="0">
                <a:solidFill>
                  <a:schemeClr val="tx1"/>
                </a:solidFill>
                <a:effectLst/>
                <a:latin typeface="+mn-lt"/>
                <a:ea typeface="+mn-ea"/>
                <a:cs typeface="+mn-cs"/>
              </a:rPr>
              <a:t> III</a:t>
            </a:r>
            <a:r>
              <a:rPr lang="ru-RU" sz="1200" kern="1200" dirty="0" smtClean="0">
                <a:solidFill>
                  <a:schemeClr val="tx1"/>
                </a:solidFill>
                <a:effectLst/>
                <a:latin typeface="+mn-lt"/>
                <a:ea typeface="+mn-ea"/>
                <a:cs typeface="+mn-cs"/>
              </a:rPr>
              <a:t>, а также алгоритм обработки спектров в случае расположения источников активности в нескольких областях образца, путем измерения спектров в разных точках и их совместной обработки.</a:t>
            </a:r>
          </a:p>
          <a:p>
            <a:r>
              <a:rPr lang="ru-RU" sz="1200" kern="1200" dirty="0" smtClean="0">
                <a:solidFill>
                  <a:schemeClr val="tx1"/>
                </a:solidFill>
                <a:effectLst/>
                <a:latin typeface="+mn-lt"/>
                <a:ea typeface="+mn-ea"/>
                <a:cs typeface="+mn-cs"/>
              </a:rPr>
              <a:t>Четыре детектора, входящие в состав СКГ-02-03, находятся в одной вертикальной плоскости в углах прямоугольника. На некотором расстоянии от плоскости находится объект в форме параллелепипеда (НЗК), две грани которого параллельны плоскости с детекторами, а одна из осей симметрии вертикальна. Объект логически (или физически) разбит на 8 равных частей и может поворачиваться вокруг вертикальной оси на 90, 180 и 270 градусов по часовой стрелке. Размер объекта соответствует размеру прямоугольника размещения детекторов, то есть расстояние от детектора до центра ближайшей к нему части объекта существенно меньше расстояний до центров остальных частей объекта (для каждого детектора).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Таким образом, имеется 4 детектора и 4 положения объекта относительно плоскости детекторов. Каждый детектор регистрирует спектр при каждом положении объекта. Получается 16 спектров. Кроме того, имеется способ рассчитать эффективность регистрации для каждого детектора от каждой части объекта при каждом положении объекта. То есть возникает задача расчета активности нуклидов в каждой из 8 частей объекта.</a:t>
            </a:r>
          </a:p>
          <a:p>
            <a:r>
              <a:rPr lang="ru-RU" dirty="0" smtClean="0"/>
              <a:t>(«</a:t>
            </a:r>
            <a:r>
              <a:rPr lang="en-US" dirty="0" err="1" smtClean="0"/>
              <a:t>DiogenIII</a:t>
            </a:r>
            <a:r>
              <a:rPr lang="en-US" dirty="0" smtClean="0"/>
              <a:t>_</a:t>
            </a:r>
            <a:r>
              <a:rPr lang="ru-RU" dirty="0" smtClean="0"/>
              <a:t>Общие вопросы»)</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Надо спросить у Владимира</a:t>
            </a:r>
            <a:r>
              <a:rPr lang="ru-RU" baseline="0" dirty="0" smtClean="0"/>
              <a:t> Николаевича!</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Доклад на ППСР-2011 «</a:t>
            </a:r>
            <a:r>
              <a:rPr lang="ru-RU" sz="1200" b="1" kern="1200" dirty="0" smtClean="0">
                <a:solidFill>
                  <a:schemeClr val="tx1"/>
                </a:solidFill>
                <a:effectLst/>
                <a:latin typeface="+mn-lt"/>
                <a:ea typeface="+mn-ea"/>
                <a:cs typeface="+mn-cs"/>
              </a:rPr>
              <a:t>ГАММА-СПЕКТРОМЕТРИЧЕСКИЕ ИЗМЕРЕНИЯ АКТИВНОСТИ БОЛЬШИХ ОБЪЕКТОВ В СЛУЧАЕ ЕЕ НЕОДНОРОДНОГО РАСПРЕДЕЛЕНИЯ.</a:t>
            </a:r>
            <a:r>
              <a:rPr lang="ru-RU" baseline="0" dirty="0" smtClean="0"/>
              <a:t>»</a:t>
            </a:r>
          </a:p>
          <a:p>
            <a:r>
              <a:rPr lang="ru-RU" sz="1200" kern="1200" dirty="0" smtClean="0">
                <a:solidFill>
                  <a:schemeClr val="tx1"/>
                </a:solidFill>
                <a:effectLst/>
                <a:latin typeface="+mn-lt"/>
                <a:ea typeface="+mn-ea"/>
                <a:cs typeface="+mn-cs"/>
              </a:rPr>
              <a:t>Неравномерное распределение активности всегда имеет место в реальных объектах измерения. При лабораторных измерениях неравномерность стараются уменьшить путем измельчения и перемешивания проб. В случае прямых измерений неподготовленного образца приходится делать априорные предположения (зачастую необоснованные) о характере распределения активности. Чаще всего предполагается равномерное распределение активности, которое обычно определяется калибровкой по эффективности регистрации. Отличие реального распределение от предполагаемого приводит  к неправильному учету самопоглощения, что в свою очередь к искажению результатов измерения активности. Наиболее сильно это проявляется в объектах с большими значениями   , здесь по порядку: массовые коэффициенты поглощения, плотность, линейные размеры.</a:t>
            </a:r>
          </a:p>
          <a:p>
            <a:r>
              <a:rPr lang="ru-RU" sz="1200" kern="1200" dirty="0" smtClean="0">
                <a:solidFill>
                  <a:schemeClr val="tx1"/>
                </a:solidFill>
                <a:effectLst/>
                <a:latin typeface="+mn-lt"/>
                <a:ea typeface="+mn-ea"/>
                <a:cs typeface="+mn-cs"/>
              </a:rPr>
              <a:t>При измерении радионуклидов, имеющих гамма-излучение в широком энергетическом диапазоне, неоднородность  может быть обнаружена по расхождению значений активности различных линий радионуклидов. Часто используют эвристический прием замены реальных параметров объекта некоторыми эффективными, которые выбираются из условия наилучшей сходимости значений активности. На наш взгляд, такой подход является необоснованным и, кроме того, не дает возможности анализа радионуклидов с монохроматическим излучением.</a:t>
            </a:r>
          </a:p>
          <a:p>
            <a:r>
              <a:rPr lang="ru-RU" sz="1200" kern="1200" dirty="0" smtClean="0">
                <a:solidFill>
                  <a:schemeClr val="tx1"/>
                </a:solidFill>
                <a:effectLst/>
                <a:latin typeface="+mn-lt"/>
                <a:ea typeface="+mn-ea"/>
                <a:cs typeface="+mn-cs"/>
              </a:rPr>
              <a:t>Более последовательным нам представляется подход, заключающийся в представлении объекта измерения в виде суммы нескольких объектов со своими значениями активности. Значения активности объектов могут быть получены из анализа результатов измерения в нескольких точках измерения, если известны эффективности регистрации от составных частей объекта. Этот подход был реализован в программном комплексе </a:t>
            </a:r>
            <a:r>
              <a:rPr lang="en-US" sz="1200" kern="1200" dirty="0" err="1" smtClean="0">
                <a:solidFill>
                  <a:schemeClr val="tx1"/>
                </a:solidFill>
                <a:effectLst/>
                <a:latin typeface="+mn-lt"/>
                <a:ea typeface="+mn-ea"/>
                <a:cs typeface="+mn-cs"/>
              </a:rPr>
              <a:t>SpectraLine</a:t>
            </a:r>
            <a:r>
              <a:rPr lang="ru-RU"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EffMaker</a:t>
            </a:r>
            <a:r>
              <a:rPr lang="ru-RU" sz="1200" kern="1200" dirty="0" smtClean="0">
                <a:solidFill>
                  <a:schemeClr val="tx1"/>
                </a:solidFill>
                <a:effectLst/>
                <a:latin typeface="+mn-lt"/>
                <a:ea typeface="+mn-ea"/>
                <a:cs typeface="+mn-cs"/>
              </a:rPr>
              <a:t>. </a:t>
            </a:r>
          </a:p>
          <a:p>
            <a:r>
              <a:rPr lang="ru-RU" dirty="0" smtClean="0"/>
              <a:t>(«ЛСРМ-ГАММА-СПЕКТРОМЕТРИЧЕСКИЕ ИЗМЕРЕНИЯ АКТИВНОСТИ БОЛЬШИХ ОБЪЕКТОВ В СЛУЧАЕ ЕЕ НЕОДНОРОДНОГО РАСПРЕДЕЛЕНИЯ</a:t>
            </a:r>
            <a:r>
              <a:rPr lang="en-US" dirty="0" smtClean="0"/>
              <a:t>.doc</a:t>
            </a:r>
            <a:r>
              <a:rPr lang="ru-RU" dirty="0" smtClean="0"/>
              <a:t>»)</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После измерения контейнера с четырёх сторон программное обеспечение установки будет иметь матрицу из 16 спектров для обработки и усреднения результатов, а также показания мощностей доз с четырёх сторон контейнера на двух расстояниях. (</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ru-RU" sz="1200" kern="1200" dirty="0" smtClean="0">
                <a:solidFill>
                  <a:schemeClr val="tx1"/>
                </a:solidFill>
                <a:effectLst/>
                <a:latin typeface="+mn-lt"/>
                <a:ea typeface="+mn-ea"/>
                <a:cs typeface="+mn-cs"/>
              </a:rPr>
              <a:t>)</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Далее описана процедура измерения, реализованная в </a:t>
            </a:r>
            <a:r>
              <a:rPr lang="en-US" sz="1200" kern="1200" dirty="0" err="1" smtClean="0">
                <a:solidFill>
                  <a:schemeClr val="tx1"/>
                </a:solidFill>
                <a:effectLst/>
                <a:latin typeface="+mn-lt"/>
                <a:ea typeface="+mn-ea"/>
                <a:cs typeface="+mn-cs"/>
              </a:rPr>
              <a:t>Diogen</a:t>
            </a:r>
            <a:r>
              <a:rPr lang="en-US" sz="1200" kern="1200" dirty="0" smtClean="0">
                <a:solidFill>
                  <a:schemeClr val="tx1"/>
                </a:solidFill>
                <a:effectLst/>
                <a:latin typeface="+mn-lt"/>
                <a:ea typeface="+mn-ea"/>
                <a:cs typeface="+mn-cs"/>
              </a:rPr>
              <a:t> III</a:t>
            </a:r>
            <a:r>
              <a:rPr lang="ru-RU" sz="1200" kern="1200" dirty="0" smtClean="0">
                <a:solidFill>
                  <a:schemeClr val="tx1"/>
                </a:solidFill>
                <a:effectLst/>
                <a:latin typeface="+mn-lt"/>
                <a:ea typeface="+mn-ea"/>
                <a:cs typeface="+mn-cs"/>
              </a:rPr>
              <a:t>, а также алгоритм обработки спектров в случае расположения источников активности в нескольких областях образца, путем измерения спектров в разных точках и их совместной обработки.</a:t>
            </a:r>
          </a:p>
          <a:p>
            <a:r>
              <a:rPr lang="ru-RU" sz="1200" kern="1200" dirty="0" smtClean="0">
                <a:solidFill>
                  <a:schemeClr val="tx1"/>
                </a:solidFill>
                <a:effectLst/>
                <a:latin typeface="+mn-lt"/>
                <a:ea typeface="+mn-ea"/>
                <a:cs typeface="+mn-cs"/>
              </a:rPr>
              <a:t>Четыре детектора, входящие в состав СКГ-02-03, находятся в одной вертикальной плоскости в углах прямоугольника. На некотором расстоянии от плоскости находится объект в форме параллелепипеда (НЗК), две грани которого параллельны плоскости с детекторами, а одна из осей симметрии вертикальна. Объект логически (или физически) разбит на 8 равных частей и может поворачиваться вокруг вертикальной оси на 90, 180 и 270 градусов по часовой стрелке. Размер объекта соответствует размеру прямоугольника размещения детекторов, то есть расстояние от детектора до центра ближайшей к нему части объекта существенно меньше расстояний до центров остальных частей объекта (для каждого детектора).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Таким образом, имеется 4 детектора и 4 положения объекта относительно плоскости детекторов. Каждый детектор регистрирует спектр при каждом положении объекта. Получается 16 спектров. Кроме того, имеется способ рассчитать эффективность регистрации для каждого детектора от каждой части объекта при каждом положении объекта. То есть возникает задача расчета активности нуклидов в каждой из 8 частей объекта.</a:t>
            </a:r>
          </a:p>
          <a:p>
            <a:r>
              <a:rPr lang="ru-RU" dirty="0" smtClean="0"/>
              <a:t>(«</a:t>
            </a:r>
            <a:r>
              <a:rPr lang="en-US" dirty="0" err="1" smtClean="0"/>
              <a:t>DiogenIII</a:t>
            </a:r>
            <a:r>
              <a:rPr lang="en-US" dirty="0" smtClean="0"/>
              <a:t>_</a:t>
            </a:r>
            <a:r>
              <a:rPr lang="ru-RU" dirty="0" smtClean="0"/>
              <a:t>Общие вопросы»)</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Программный комплекс </a:t>
            </a:r>
            <a:r>
              <a:rPr lang="en-US" sz="1200" b="1" kern="1200" dirty="0" err="1" smtClean="0">
                <a:solidFill>
                  <a:schemeClr val="tx1"/>
                </a:solidFill>
                <a:effectLst/>
                <a:latin typeface="+mn-lt"/>
                <a:ea typeface="+mn-ea"/>
                <a:cs typeface="+mn-cs"/>
              </a:rPr>
              <a:t>Diogen</a:t>
            </a:r>
            <a:r>
              <a:rPr lang="ru-RU" sz="1200" kern="1200" dirty="0" smtClean="0">
                <a:solidFill>
                  <a:schemeClr val="tx1"/>
                </a:solidFill>
                <a:effectLst/>
                <a:latin typeface="+mn-lt"/>
                <a:ea typeface="+mn-ea"/>
                <a:cs typeface="+mn-cs"/>
              </a:rPr>
              <a:t> поддерживает</a:t>
            </a:r>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добавление произвольного количества измерительных трактов с настройкой их параметров, </a:t>
            </a:r>
          </a:p>
          <a:p>
            <a:pPr lvl="0"/>
            <a:r>
              <a:rPr lang="ru-RU" sz="1200" kern="1200" dirty="0" smtClean="0">
                <a:solidFill>
                  <a:schemeClr val="tx1"/>
                </a:solidFill>
                <a:effectLst/>
                <a:latin typeface="+mn-lt"/>
                <a:ea typeface="+mn-ea"/>
                <a:cs typeface="+mn-cs"/>
              </a:rPr>
              <a:t>добавление тракта на основе конфигурации </a:t>
            </a:r>
            <a:r>
              <a:rPr lang="en-US" sz="1200" kern="1200" dirty="0" err="1" smtClean="0">
                <a:solidFill>
                  <a:schemeClr val="tx1"/>
                </a:solidFill>
                <a:effectLst/>
                <a:latin typeface="+mn-lt"/>
                <a:ea typeface="+mn-ea"/>
                <a:cs typeface="+mn-cs"/>
              </a:rPr>
              <a:t>SpectraLine</a:t>
            </a:r>
            <a:r>
              <a:rPr lang="ru-RU" sz="1200" kern="1200" dirty="0" smtClean="0">
                <a:solidFill>
                  <a:schemeClr val="tx1"/>
                </a:solidFill>
                <a:effectLst/>
                <a:latin typeface="+mn-lt"/>
                <a:ea typeface="+mn-ea"/>
                <a:cs typeface="+mn-cs"/>
              </a:rPr>
              <a:t>,</a:t>
            </a:r>
          </a:p>
          <a:p>
            <a:pPr lvl="0"/>
            <a:r>
              <a:rPr lang="ru-RU" sz="1200" kern="1200" dirty="0" smtClean="0">
                <a:solidFill>
                  <a:schemeClr val="tx1"/>
                </a:solidFill>
                <a:effectLst/>
                <a:latin typeface="+mn-lt"/>
                <a:ea typeface="+mn-ea"/>
                <a:cs typeface="+mn-cs"/>
              </a:rPr>
              <a:t>выбор тракта для измерения,</a:t>
            </a:r>
          </a:p>
          <a:p>
            <a:pPr lvl="0"/>
            <a:r>
              <a:rPr lang="ru-RU" sz="1200" kern="1200" dirty="0" smtClean="0">
                <a:solidFill>
                  <a:schemeClr val="tx1"/>
                </a:solidFill>
                <a:effectLst/>
                <a:latin typeface="+mn-lt"/>
                <a:ea typeface="+mn-ea"/>
                <a:cs typeface="+mn-cs"/>
              </a:rPr>
              <a:t>сохранение параметров тракта в базе данных вместе с историей изменений,</a:t>
            </a:r>
          </a:p>
          <a:p>
            <a:pPr lvl="0"/>
            <a:r>
              <a:rPr lang="ru-RU" sz="1200" kern="1200" dirty="0" smtClean="0">
                <a:solidFill>
                  <a:schemeClr val="tx1"/>
                </a:solidFill>
                <a:effectLst/>
                <a:latin typeface="+mn-lt"/>
                <a:ea typeface="+mn-ea"/>
                <a:cs typeface="+mn-cs"/>
              </a:rPr>
              <a:t>измерение по нескольким трактам одновременно, </a:t>
            </a:r>
          </a:p>
          <a:p>
            <a:pPr lvl="0"/>
            <a:r>
              <a:rPr lang="ru-RU" sz="1200" kern="1200" dirty="0" smtClean="0">
                <a:solidFill>
                  <a:schemeClr val="tx1"/>
                </a:solidFill>
                <a:effectLst/>
                <a:latin typeface="+mn-lt"/>
                <a:ea typeface="+mn-ea"/>
                <a:cs typeface="+mn-cs"/>
              </a:rPr>
              <a:t>одновременную обработку нескольких спектров алгоритмами </a:t>
            </a:r>
            <a:r>
              <a:rPr lang="en-US" sz="1200" kern="1200" dirty="0" err="1" smtClean="0">
                <a:solidFill>
                  <a:schemeClr val="tx1"/>
                </a:solidFill>
                <a:effectLst/>
                <a:latin typeface="+mn-lt"/>
                <a:ea typeface="+mn-ea"/>
                <a:cs typeface="+mn-cs"/>
              </a:rPr>
              <a:t>SpectraLine</a:t>
            </a:r>
            <a:r>
              <a:rPr lang="ru-RU" sz="1200" kern="1200" dirty="0" smtClean="0">
                <a:solidFill>
                  <a:schemeClr val="tx1"/>
                </a:solidFill>
                <a:effectLst/>
                <a:latin typeface="+mn-lt"/>
                <a:ea typeface="+mn-ea"/>
                <a:cs typeface="+mn-cs"/>
              </a:rPr>
              <a:t>,</a:t>
            </a:r>
          </a:p>
          <a:p>
            <a:pPr lvl="0"/>
            <a:r>
              <a:rPr lang="ru-RU" sz="1200" kern="1200" dirty="0" smtClean="0">
                <a:solidFill>
                  <a:schemeClr val="tx1"/>
                </a:solidFill>
                <a:effectLst/>
                <a:latin typeface="+mn-lt"/>
                <a:ea typeface="+mn-ea"/>
                <a:cs typeface="+mn-cs"/>
              </a:rPr>
              <a:t>схему измерений, которая описывает измерение в определенной геометрии источника излучения несколькими спектрометрами, расположенными в точках с заданными координатами,</a:t>
            </a:r>
          </a:p>
          <a:p>
            <a:r>
              <a:rPr lang="ru-RU" sz="1200" kern="1200" dirty="0" smtClean="0">
                <a:solidFill>
                  <a:schemeClr val="tx1"/>
                </a:solidFill>
                <a:effectLst/>
                <a:latin typeface="+mn-lt"/>
                <a:ea typeface="+mn-ea"/>
                <a:cs typeface="+mn-cs"/>
              </a:rPr>
              <a:t>интеграцию с программным комплексом </a:t>
            </a:r>
            <a:r>
              <a:rPr lang="en-US" sz="1200" kern="1200" dirty="0" err="1" smtClean="0">
                <a:solidFill>
                  <a:schemeClr val="tx1"/>
                </a:solidFill>
                <a:effectLst/>
                <a:latin typeface="+mn-lt"/>
                <a:ea typeface="+mn-ea"/>
                <a:cs typeface="+mn-cs"/>
              </a:rPr>
              <a:t>EffMaker</a:t>
            </a:r>
            <a:r>
              <a:rPr lang="ru-RU" sz="1200" kern="1200" dirty="0" smtClean="0">
                <a:solidFill>
                  <a:schemeClr val="tx1"/>
                </a:solidFill>
                <a:effectLst/>
                <a:latin typeface="+mn-lt"/>
                <a:ea typeface="+mn-ea"/>
                <a:cs typeface="+mn-cs"/>
              </a:rPr>
              <a:t> для расчета эффективностей регистрации источника излучения в точках в соответствии со схемой измерения</a:t>
            </a:r>
          </a:p>
          <a:p>
            <a:endParaRPr lang="ru-RU" dirty="0" smtClean="0"/>
          </a:p>
          <a:p>
            <a:r>
              <a:rPr lang="ru-RU" dirty="0" smtClean="0"/>
              <a:t>Реклама: </a:t>
            </a:r>
            <a:r>
              <a:rPr lang="en-US" dirty="0" smtClean="0"/>
              <a:t>InventorySystems.docx</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Реклама: </a:t>
            </a:r>
            <a:r>
              <a:rPr lang="en-US" dirty="0" smtClean="0"/>
              <a:t>InventorySystems.docx</a:t>
            </a:r>
            <a:endParaRPr lang="ru-RU" dirty="0" smtClean="0"/>
          </a:p>
          <a:p>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Реклама: </a:t>
            </a:r>
            <a:r>
              <a:rPr lang="en-US" dirty="0" smtClean="0"/>
              <a:t>InventorySystems.docx</a:t>
            </a:r>
            <a:endParaRPr lang="ru-RU" dirty="0" smtClean="0"/>
          </a:p>
          <a:p>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62179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настоящее время в НПЦ «АСПЕКТ» разработана установка паспортизации СКГ-02-03, предназначенная для определения класса РАО, упакованных в контейнеры </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НЗК-150-1,5П. Установка СКГ-02-03 представляет собой измерительный комплекс, состоящий из двух электронных платформенных весов, четырёх гамма-спектрометрических трактов со сцинтилляционными детекторами, двух гамма-дозиметрического датчиков, опорно-поворотного устройства для размещения контейнера </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НЗК-150-1,5П весом 7,3 тонны, удалённого АРМ оператора и нескольких видеокамер.</a:t>
            </a:r>
          </a:p>
          <a:p>
            <a:r>
              <a:rPr lang="en-US" dirty="0" smtClean="0"/>
              <a:t>(</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en-US" dirty="0" smtClean="0"/>
              <a:t>)</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настоящее время в НПЦ «АСПЕКТ» разработана установка паспортизации СКГ-02-03, предназначенная для определения класса РАО, упакованных в контейнеры </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НЗК-150-1,5П. Установка СКГ-02-03 представляет собой измерительный комплекс, состоящий из двух электронных платформенных весов, четырёх гамма-спектрометрических трактов со сцинтилляционными детекторами, двух гамма-дозиметрического датчиков, опорно-поворотного устройства для размещения контейнера </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НЗК-150-1,5П весом 7,3 тонны, удалённого АРМ оператора и нескольких видеокамер.</a:t>
            </a:r>
          </a:p>
          <a:p>
            <a:r>
              <a:rPr lang="en-US" dirty="0" smtClean="0"/>
              <a:t>(</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en-US" dirty="0" smtClean="0"/>
              <a:t>)</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Установка будет использоваться для измерения </a:t>
            </a:r>
            <a:r>
              <a:rPr lang="ru-RU" sz="1200" kern="1200" dirty="0" err="1" smtClean="0">
                <a:solidFill>
                  <a:schemeClr val="tx1"/>
                </a:solidFill>
                <a:effectLst/>
                <a:latin typeface="+mn-lt"/>
                <a:ea typeface="+mn-ea"/>
                <a:cs typeface="+mn-cs"/>
              </a:rPr>
              <a:t>среднеактивных</a:t>
            </a:r>
            <a:r>
              <a:rPr lang="ru-RU" sz="1200" kern="1200" dirty="0" smtClean="0">
                <a:solidFill>
                  <a:schemeClr val="tx1"/>
                </a:solidFill>
                <a:effectLst/>
                <a:latin typeface="+mn-lt"/>
                <a:ea typeface="+mn-ea"/>
                <a:cs typeface="+mn-cs"/>
              </a:rPr>
              <a:t> РАО. При проектировании этой установки учитывалось, что нахождение персонала в зоне измерения  контейнера НЗК с РАО нежелательно, поэтому все операции установки автоматизированы: позиционирование калибровочных источников, ослабляющих фильтров, и т.п.</a:t>
            </a:r>
          </a:p>
          <a:p>
            <a:r>
              <a:rPr lang="en-US" dirty="0" smtClean="0"/>
              <a:t>(</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en-US" dirty="0" smtClean="0"/>
              <a:t>)</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62179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Устройства детектирования размещаются в коллиматорах, установленных попарно в двух стойках таким образом, чтобы обеспечить контроль всей стороны контейнера с перекрытием контролируемых зон. В качестве спектрометрических устройств, также как в установке СКГ-02-02, могут быть использованы устройства детектирования на основе сцинтилляторов </a:t>
            </a:r>
            <a:r>
              <a:rPr lang="en-US" sz="1200" kern="1200" dirty="0" err="1" smtClean="0">
                <a:solidFill>
                  <a:schemeClr val="tx1"/>
                </a:solidFill>
                <a:effectLst/>
                <a:latin typeface="+mn-lt"/>
                <a:ea typeface="+mn-ea"/>
                <a:cs typeface="+mn-cs"/>
              </a:rPr>
              <a:t>NaI</a:t>
            </a:r>
            <a:r>
              <a:rPr lang="ru-RU"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Tl</a:t>
            </a:r>
            <a:r>
              <a:rPr lang="ru-RU" sz="1200" kern="1200" dirty="0" smtClean="0">
                <a:solidFill>
                  <a:schemeClr val="tx1"/>
                </a:solidFill>
                <a:effectLst/>
                <a:latin typeface="+mn-lt"/>
                <a:ea typeface="+mn-ea"/>
                <a:cs typeface="+mn-cs"/>
              </a:rPr>
              <a:t>) или </a:t>
            </a:r>
            <a:r>
              <a:rPr lang="en-US" sz="1200" kern="1200" dirty="0" err="1" smtClean="0">
                <a:solidFill>
                  <a:schemeClr val="tx1"/>
                </a:solidFill>
                <a:effectLst/>
                <a:latin typeface="+mn-lt"/>
                <a:ea typeface="+mn-ea"/>
                <a:cs typeface="+mn-cs"/>
              </a:rPr>
              <a:t>LaBr</a:t>
            </a:r>
            <a:r>
              <a:rPr lang="ru-RU" sz="1200" kern="1200" baseline="-25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Ce</a:t>
            </a:r>
            <a:r>
              <a:rPr lang="ru-RU" sz="1200" kern="1200" dirty="0" smtClean="0">
                <a:solidFill>
                  <a:schemeClr val="tx1"/>
                </a:solidFill>
                <a:effectLst/>
                <a:latin typeface="+mn-lt"/>
                <a:ea typeface="+mn-ea"/>
                <a:cs typeface="+mn-cs"/>
              </a:rPr>
              <a:t>) с различными размерами кристаллов; размер и тип сцинтилляторов должны выбираться из условий категорий контролируемых РАО.</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Дозовые датчики устанавливаются на расстояниях 10 см и 1 м от стенки контейнера. Ближний к контейнеру дозовый датчик на время замены или поворота контейнера автоматически отводится в сторону во избежание его повреждения.</a:t>
            </a:r>
          </a:p>
          <a:p>
            <a:r>
              <a:rPr lang="en-US" dirty="0" smtClean="0"/>
              <a:t>(</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en-US" dirty="0" smtClean="0"/>
              <a:t>)</a:t>
            </a:r>
            <a:endParaRPr lang="ru-RU" dirty="0" smtClean="0"/>
          </a:p>
          <a:p>
            <a:r>
              <a:rPr lang="ru-RU" sz="1200" b="1" kern="1200" dirty="0" smtClean="0">
                <a:solidFill>
                  <a:schemeClr val="tx1"/>
                </a:solidFill>
                <a:effectLst/>
                <a:latin typeface="+mn-lt"/>
                <a:ea typeface="+mn-ea"/>
                <a:cs typeface="+mn-cs"/>
              </a:rPr>
              <a:t>Измерительные каналы</a:t>
            </a:r>
            <a:r>
              <a:rPr lang="ru-RU" sz="1200" kern="1200" dirty="0" smtClean="0">
                <a:solidFill>
                  <a:schemeClr val="tx1"/>
                </a:solidFill>
                <a:effectLst/>
                <a:latin typeface="+mn-lt"/>
                <a:ea typeface="+mn-ea"/>
                <a:cs typeface="+mn-cs"/>
              </a:rPr>
              <a:t>, объекты управления:</a:t>
            </a:r>
          </a:p>
          <a:p>
            <a:pPr lvl="0"/>
            <a:r>
              <a:rPr lang="ru-RU" sz="1200" kern="1200" dirty="0" smtClean="0">
                <a:solidFill>
                  <a:schemeClr val="tx1"/>
                </a:solidFill>
                <a:effectLst/>
                <a:latin typeface="+mn-lt"/>
                <a:ea typeface="+mn-ea"/>
                <a:cs typeface="+mn-cs"/>
              </a:rPr>
              <a:t>четыре спектрометрических устройства детектирования;</a:t>
            </a:r>
          </a:p>
          <a:p>
            <a:pPr lvl="0"/>
            <a:r>
              <a:rPr lang="ru-RU" sz="1200" kern="1200" dirty="0" smtClean="0">
                <a:solidFill>
                  <a:schemeClr val="tx1"/>
                </a:solidFill>
                <a:effectLst/>
                <a:latin typeface="+mn-lt"/>
                <a:ea typeface="+mn-ea"/>
                <a:cs typeface="+mn-cs"/>
              </a:rPr>
              <a:t>два дозиметрических детектора.</a:t>
            </a:r>
          </a:p>
          <a:p>
            <a:r>
              <a:rPr lang="ru-RU" sz="1200" kern="1200" dirty="0" smtClean="0">
                <a:solidFill>
                  <a:schemeClr val="tx1"/>
                </a:solidFill>
                <a:effectLst/>
                <a:latin typeface="+mn-lt"/>
                <a:ea typeface="+mn-ea"/>
                <a:cs typeface="+mn-cs"/>
              </a:rPr>
              <a:t>Количество измерительных спектрометрических трактов (устройств детектирования гамма излучения) должно быть не менее 4. Типы применяемых детекторов:</a:t>
            </a:r>
          </a:p>
          <a:p>
            <a:r>
              <a:rPr lang="ru-RU" sz="1200" kern="1200" dirty="0" smtClean="0">
                <a:solidFill>
                  <a:schemeClr val="tx1"/>
                </a:solidFill>
                <a:effectLst/>
                <a:latin typeface="+mn-lt"/>
                <a:ea typeface="+mn-ea"/>
                <a:cs typeface="+mn-cs"/>
              </a:rPr>
              <a:t>- сцинтилляционные </a:t>
            </a:r>
            <a:r>
              <a:rPr lang="en-US" sz="1200" kern="1200" dirty="0" err="1" smtClean="0">
                <a:solidFill>
                  <a:schemeClr val="tx1"/>
                </a:solidFill>
                <a:effectLst/>
                <a:latin typeface="+mn-lt"/>
                <a:ea typeface="+mn-ea"/>
                <a:cs typeface="+mn-cs"/>
              </a:rPr>
              <a:t>NaI</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63</a:t>
            </a:r>
            <a:r>
              <a:rPr lang="en-US" sz="1200" kern="1200" dirty="0" smtClean="0">
                <a:solidFill>
                  <a:schemeClr val="tx1"/>
                </a:solidFill>
                <a:effectLst/>
                <a:latin typeface="+mn-lt"/>
                <a:ea typeface="+mn-ea"/>
                <a:cs typeface="+mn-cs"/>
              </a:rPr>
              <a:t>x</a:t>
            </a:r>
            <a:r>
              <a:rPr lang="ru-RU" sz="1200" kern="1200" dirty="0" smtClean="0">
                <a:solidFill>
                  <a:schemeClr val="tx1"/>
                </a:solidFill>
                <a:effectLst/>
                <a:latin typeface="+mn-lt"/>
                <a:ea typeface="+mn-ea"/>
                <a:cs typeface="+mn-cs"/>
              </a:rPr>
              <a:t>63, </a:t>
            </a:r>
            <a:r>
              <a:rPr lang="en-US" sz="1200" kern="1200" dirty="0" err="1" smtClean="0">
                <a:solidFill>
                  <a:schemeClr val="tx1"/>
                </a:solidFill>
                <a:effectLst/>
                <a:latin typeface="+mn-lt"/>
                <a:ea typeface="+mn-ea"/>
                <a:cs typeface="+mn-cs"/>
              </a:rPr>
              <a:t>NaI</a:t>
            </a:r>
            <a:r>
              <a:rPr lang="ru-RU" sz="1200" kern="1200" dirty="0" smtClean="0">
                <a:solidFill>
                  <a:schemeClr val="tx1"/>
                </a:solidFill>
                <a:effectLst/>
                <a:latin typeface="+mn-lt"/>
                <a:ea typeface="+mn-ea"/>
                <a:cs typeface="+mn-cs"/>
              </a:rPr>
              <a:t> 40</a:t>
            </a:r>
            <a:r>
              <a:rPr lang="en-US" sz="1200" kern="1200" dirty="0" smtClean="0">
                <a:solidFill>
                  <a:schemeClr val="tx1"/>
                </a:solidFill>
                <a:effectLst/>
                <a:latin typeface="+mn-lt"/>
                <a:ea typeface="+mn-ea"/>
                <a:cs typeface="+mn-cs"/>
              </a:rPr>
              <a:t>x</a:t>
            </a:r>
            <a:r>
              <a:rPr lang="ru-RU" sz="1200" kern="1200" dirty="0" smtClean="0">
                <a:solidFill>
                  <a:schemeClr val="tx1"/>
                </a:solidFill>
                <a:effectLst/>
                <a:latin typeface="+mn-lt"/>
                <a:ea typeface="+mn-ea"/>
                <a:cs typeface="+mn-cs"/>
              </a:rPr>
              <a:t>40, </a:t>
            </a:r>
            <a:r>
              <a:rPr lang="en-US" sz="1200" kern="1200" dirty="0" err="1" smtClean="0">
                <a:solidFill>
                  <a:schemeClr val="tx1"/>
                </a:solidFill>
                <a:effectLst/>
                <a:latin typeface="+mn-lt"/>
                <a:ea typeface="+mn-ea"/>
                <a:cs typeface="+mn-cs"/>
              </a:rPr>
              <a:t>LaBr</a:t>
            </a:r>
            <a:r>
              <a:rPr lang="ru-RU" sz="1200" kern="1200" baseline="-25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Ce</a:t>
            </a:r>
            <a:r>
              <a:rPr lang="ru-RU" sz="1200" kern="1200" dirty="0" smtClean="0">
                <a:solidFill>
                  <a:schemeClr val="tx1"/>
                </a:solidFill>
                <a:effectLst/>
                <a:latin typeface="+mn-lt"/>
                <a:ea typeface="+mn-ea"/>
                <a:cs typeface="+mn-cs"/>
              </a:rPr>
              <a:t>) 25</a:t>
            </a:r>
            <a:r>
              <a:rPr lang="en-US" sz="1200" kern="1200" dirty="0" smtClean="0">
                <a:solidFill>
                  <a:schemeClr val="tx1"/>
                </a:solidFill>
                <a:effectLst/>
                <a:latin typeface="+mn-lt"/>
                <a:ea typeface="+mn-ea"/>
                <a:cs typeface="+mn-cs"/>
              </a:rPr>
              <a:t>x</a:t>
            </a:r>
            <a:r>
              <a:rPr lang="ru-RU" sz="1200" kern="1200" dirty="0" smtClean="0">
                <a:solidFill>
                  <a:schemeClr val="tx1"/>
                </a:solidFill>
                <a:effectLst/>
                <a:latin typeface="+mn-lt"/>
                <a:ea typeface="+mn-ea"/>
                <a:cs typeface="+mn-cs"/>
              </a:rPr>
              <a:t>25, </a:t>
            </a:r>
            <a:r>
              <a:rPr lang="en-US" sz="1200" kern="1200" dirty="0" err="1" smtClean="0">
                <a:solidFill>
                  <a:schemeClr val="tx1"/>
                </a:solidFill>
                <a:effectLst/>
                <a:latin typeface="+mn-lt"/>
                <a:ea typeface="+mn-ea"/>
                <a:cs typeface="+mn-cs"/>
              </a:rPr>
              <a:t>LaBr</a:t>
            </a:r>
            <a:r>
              <a:rPr lang="ru-RU" sz="1200" kern="1200" baseline="-25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Ce</a:t>
            </a:r>
            <a:r>
              <a:rPr lang="ru-RU" sz="1200" kern="1200" dirty="0" smtClean="0">
                <a:solidFill>
                  <a:schemeClr val="tx1"/>
                </a:solidFill>
                <a:effectLst/>
                <a:latin typeface="+mn-lt"/>
                <a:ea typeface="+mn-ea"/>
                <a:cs typeface="+mn-cs"/>
              </a:rPr>
              <a:t>) 38</a:t>
            </a:r>
            <a:r>
              <a:rPr lang="en-US" sz="1200" kern="1200" dirty="0" smtClean="0">
                <a:solidFill>
                  <a:schemeClr val="tx1"/>
                </a:solidFill>
                <a:effectLst/>
                <a:latin typeface="+mn-lt"/>
                <a:ea typeface="+mn-ea"/>
                <a:cs typeface="+mn-cs"/>
              </a:rPr>
              <a:t>x</a:t>
            </a:r>
            <a:r>
              <a:rPr lang="ru-RU" sz="1200" kern="1200" dirty="0" smtClean="0">
                <a:solidFill>
                  <a:schemeClr val="tx1"/>
                </a:solidFill>
                <a:effectLst/>
                <a:latin typeface="+mn-lt"/>
                <a:ea typeface="+mn-ea"/>
                <a:cs typeface="+mn-cs"/>
              </a:rPr>
              <a:t>38;</a:t>
            </a:r>
          </a:p>
          <a:p>
            <a:r>
              <a:rPr lang="ru-RU" sz="1200" kern="1200" dirty="0" smtClean="0">
                <a:solidFill>
                  <a:schemeClr val="tx1"/>
                </a:solidFill>
                <a:effectLst/>
                <a:latin typeface="+mn-lt"/>
                <a:ea typeface="+mn-ea"/>
                <a:cs typeface="+mn-cs"/>
              </a:rPr>
              <a:t>- ОЧГ-детекторы с охлаждением без применения жидкого азота.</a:t>
            </a:r>
          </a:p>
          <a:p>
            <a:r>
              <a:rPr lang="ru-RU" sz="1200" kern="1200" dirty="0" smtClean="0">
                <a:solidFill>
                  <a:schemeClr val="tx1"/>
                </a:solidFill>
                <a:effectLst/>
                <a:latin typeface="+mn-lt"/>
                <a:ea typeface="+mn-ea"/>
                <a:cs typeface="+mn-cs"/>
              </a:rPr>
              <a:t>	Измерение проводится по не менее чем четырем спектрометрическим каналам после очередного поворота, то есть всего проводится 16 измерений.</a:t>
            </a:r>
          </a:p>
          <a:p>
            <a:r>
              <a:rPr lang="ru-RU" sz="1200" kern="1200" dirty="0" smtClean="0">
                <a:solidFill>
                  <a:schemeClr val="tx1"/>
                </a:solidFill>
                <a:effectLst/>
                <a:latin typeface="+mn-lt"/>
                <a:ea typeface="+mn-ea"/>
                <a:cs typeface="+mn-cs"/>
              </a:rPr>
              <a:t>В установке используются:</a:t>
            </a:r>
          </a:p>
          <a:p>
            <a:r>
              <a:rPr lang="ru-RU" sz="1200" kern="1200" dirty="0" smtClean="0">
                <a:solidFill>
                  <a:schemeClr val="tx1"/>
                </a:solidFill>
                <a:effectLst/>
                <a:latin typeface="+mn-lt"/>
                <a:ea typeface="+mn-ea"/>
                <a:cs typeface="+mn-cs"/>
              </a:rPr>
              <a:t>- устройство детектирования гамма-излучения сцинтилляционное цифровое УДС–ГЦ-В380-25</a:t>
            </a:r>
            <a:r>
              <a:rPr lang="ru-RU" sz="1200" kern="1200" dirty="0" smtClean="0">
                <a:solidFill>
                  <a:schemeClr val="tx1"/>
                </a:solidFill>
                <a:effectLst/>
                <a:latin typeface="+mn-lt"/>
                <a:ea typeface="+mn-ea"/>
                <a:cs typeface="+mn-cs"/>
                <a:sym typeface="Symbol"/>
              </a:rPr>
              <a:t></a:t>
            </a:r>
            <a:r>
              <a:rPr lang="ru-RU" sz="1200" kern="1200" dirty="0" smtClean="0">
                <a:solidFill>
                  <a:schemeClr val="tx1"/>
                </a:solidFill>
                <a:effectLst/>
                <a:latin typeface="+mn-lt"/>
                <a:ea typeface="+mn-ea"/>
                <a:cs typeface="+mn-cs"/>
              </a:rPr>
              <a:t>25-485 или эквивалент;</a:t>
            </a:r>
          </a:p>
          <a:p>
            <a:r>
              <a:rPr lang="ru-RU" sz="1200" kern="1200" dirty="0" smtClean="0">
                <a:solidFill>
                  <a:schemeClr val="tx1"/>
                </a:solidFill>
                <a:effectLst/>
                <a:latin typeface="+mn-lt"/>
                <a:ea typeface="+mn-ea"/>
                <a:cs typeface="+mn-cs"/>
              </a:rPr>
              <a:t>- коллиматор свинцовый для устройств детектирования  типа УДС–ГЦ-В380-25</a:t>
            </a:r>
            <a:r>
              <a:rPr lang="ru-RU" sz="1200" kern="1200" dirty="0" smtClean="0">
                <a:solidFill>
                  <a:schemeClr val="tx1"/>
                </a:solidFill>
                <a:effectLst/>
                <a:latin typeface="+mn-lt"/>
                <a:ea typeface="+mn-ea"/>
                <a:cs typeface="+mn-cs"/>
                <a:sym typeface="Symbol"/>
              </a:rPr>
              <a:t></a:t>
            </a:r>
            <a:r>
              <a:rPr lang="ru-RU" sz="1200" kern="1200" dirty="0" smtClean="0">
                <a:solidFill>
                  <a:schemeClr val="tx1"/>
                </a:solidFill>
                <a:effectLst/>
                <a:latin typeface="+mn-lt"/>
                <a:ea typeface="+mn-ea"/>
                <a:cs typeface="+mn-cs"/>
              </a:rPr>
              <a:t>25-485.</a:t>
            </a:r>
          </a:p>
          <a:p>
            <a:r>
              <a:rPr lang="ru-RU" sz="1200" kern="1200" dirty="0" smtClean="0">
                <a:solidFill>
                  <a:schemeClr val="tx1"/>
                </a:solidFill>
                <a:effectLst/>
                <a:latin typeface="+mn-lt"/>
                <a:ea typeface="+mn-ea"/>
                <a:cs typeface="+mn-cs"/>
              </a:rPr>
              <a:t>	Подключение  по шине RS-485, протокол MODBUS. </a:t>
            </a:r>
          </a:p>
          <a:p>
            <a:r>
              <a:rPr lang="ru-RU" sz="1200" kern="1200" dirty="0" smtClean="0">
                <a:solidFill>
                  <a:schemeClr val="tx1"/>
                </a:solidFill>
                <a:effectLst/>
                <a:latin typeface="+mn-lt"/>
                <a:ea typeface="+mn-ea"/>
                <a:cs typeface="+mn-cs"/>
              </a:rPr>
              <a:t>	Устройства измерения МАЭД гамма-излучения располагаются на расстояниях 0,1 и 1м от боковых поверхностей НЗК в положениях измерения (после поворота на 90º) на среднем уровне высоты НЗК (по центру). Показания датчика, расположенного на расстоянии 0,1 м, используется для категоризации радиоактивных отходов. Второй датчик – с целью обеспечения радиационной безопасности.</a:t>
            </a:r>
          </a:p>
          <a:p>
            <a:r>
              <a:rPr lang="ru-RU" sz="1200" kern="1200" dirty="0" smtClean="0">
                <a:solidFill>
                  <a:schemeClr val="tx1"/>
                </a:solidFill>
                <a:effectLst/>
                <a:latin typeface="+mn-lt"/>
                <a:ea typeface="+mn-ea"/>
                <a:cs typeface="+mn-cs"/>
              </a:rPr>
              <a:t>Используется блок детектирования гамма-излучения БДГ-02 или эквивалент. Подключение  по шине RS-485, протокол MODBUS. </a:t>
            </a:r>
          </a:p>
          <a:p>
            <a:r>
              <a:rPr lang="ru-RU" sz="1200" kern="1200" dirty="0" smtClean="0">
                <a:solidFill>
                  <a:schemeClr val="tx1"/>
                </a:solidFill>
                <a:effectLst/>
                <a:latin typeface="+mn-lt"/>
                <a:ea typeface="+mn-ea"/>
                <a:cs typeface="+mn-cs"/>
              </a:rPr>
              <a:t>(«ТЗ»)</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Узел управления калибровкой, измерением, фильтрами</a:t>
            </a:r>
            <a:r>
              <a:rPr lang="ru-RU" sz="1200" kern="1200" dirty="0" smtClean="0">
                <a:solidFill>
                  <a:schemeClr val="tx1"/>
                </a:solidFill>
                <a:effectLst/>
                <a:latin typeface="+mn-lt"/>
                <a:ea typeface="+mn-ea"/>
                <a:cs typeface="+mn-cs"/>
              </a:rPr>
              <a:t> (для всех детекторов единовременно), объекты управления:</a:t>
            </a:r>
          </a:p>
          <a:p>
            <a:pPr lvl="0"/>
            <a:r>
              <a:rPr lang="ru-RU" sz="1200" kern="1200" dirty="0" smtClean="0">
                <a:solidFill>
                  <a:schemeClr val="tx1"/>
                </a:solidFill>
                <a:effectLst/>
                <a:latin typeface="+mn-lt"/>
                <a:ea typeface="+mn-ea"/>
                <a:cs typeface="+mn-cs"/>
              </a:rPr>
              <a:t>реверсивный электропривод;</a:t>
            </a:r>
          </a:p>
          <a:p>
            <a:pPr lvl="0"/>
            <a:r>
              <a:rPr lang="ru-RU" sz="1200" kern="1200" dirty="0" smtClean="0">
                <a:solidFill>
                  <a:schemeClr val="tx1"/>
                </a:solidFill>
                <a:effectLst/>
                <a:latin typeface="+mn-lt"/>
                <a:ea typeface="+mn-ea"/>
                <a:cs typeface="+mn-cs"/>
              </a:rPr>
              <a:t>три концевых выключателя.</a:t>
            </a:r>
          </a:p>
          <a:p>
            <a:r>
              <a:rPr lang="ru-RU" sz="1200" kern="1200" dirty="0" smtClean="0">
                <a:solidFill>
                  <a:schemeClr val="tx1"/>
                </a:solidFill>
                <a:effectLst/>
                <a:latin typeface="+mn-lt"/>
                <a:ea typeface="+mn-ea"/>
                <a:cs typeface="+mn-cs"/>
              </a:rPr>
              <a:t>В установке используются поглощающие фильтры и калибровочный источник на основе  </a:t>
            </a:r>
            <a:r>
              <a:rPr lang="en-US" sz="1200" kern="1200" dirty="0" err="1" smtClean="0">
                <a:solidFill>
                  <a:schemeClr val="tx1"/>
                </a:solidFill>
                <a:effectLst/>
                <a:latin typeface="+mn-lt"/>
                <a:ea typeface="+mn-ea"/>
                <a:cs typeface="+mn-cs"/>
              </a:rPr>
              <a:t>Th</a:t>
            </a:r>
            <a:r>
              <a:rPr lang="ru-RU" sz="1200" kern="1200" dirty="0" smtClean="0">
                <a:solidFill>
                  <a:schemeClr val="tx1"/>
                </a:solidFill>
                <a:effectLst/>
                <a:latin typeface="+mn-lt"/>
                <a:ea typeface="+mn-ea"/>
                <a:cs typeface="+mn-cs"/>
              </a:rPr>
              <a:t>-232 в контейнере-коллиматоре с электромеханическим приводом. Операции по установке калибровочных источников и поглощающих фильтров должны  выполняться дистанционно с использованием электромеханических приводов, управляемых с рабочего места оператора. </a:t>
            </a:r>
          </a:p>
          <a:p>
            <a:r>
              <a:rPr lang="ru-RU" sz="1200" kern="1200" dirty="0" smtClean="0">
                <a:solidFill>
                  <a:schemeClr val="tx1"/>
                </a:solidFill>
                <a:effectLst/>
                <a:latin typeface="+mn-lt"/>
                <a:ea typeface="+mn-ea"/>
                <a:cs typeface="+mn-cs"/>
              </a:rPr>
              <a:t>Управление происходит по  шине RS-485 модулем ND-6060.</a:t>
            </a:r>
          </a:p>
          <a:p>
            <a:r>
              <a:rPr lang="ru-RU" sz="1200" kern="1200" dirty="0" smtClean="0">
                <a:solidFill>
                  <a:schemeClr val="tx1"/>
                </a:solidFill>
                <a:effectLst/>
                <a:latin typeface="+mn-lt"/>
                <a:ea typeface="+mn-ea"/>
                <a:cs typeface="+mn-cs"/>
              </a:rPr>
              <a:t>(«ТЗ»)</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Для измерения контейнер с отходами помещается на опорно-поворотное устройство. Опорно-поворотное устройство должно фиксировать НЗК последовательно в четырёх положениях с разницей в 90º, в которых боковые грани  НЗК параллельны плоскости, проходящей через геометрические центры сцинтилляционных детекторов. В каждом положении будет производиться измерение контейнера спектрометрическими устройствами и дозовыми датчиками.</a:t>
            </a:r>
          </a:p>
          <a:p>
            <a:r>
              <a:rPr lang="en-US" dirty="0" smtClean="0"/>
              <a:t>(</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en-US" dirty="0" smtClean="0"/>
              <a:t>)</a:t>
            </a:r>
            <a:endParaRPr lang="ru-RU" dirty="0" smtClean="0"/>
          </a:p>
          <a:p>
            <a:r>
              <a:rPr lang="ru-RU" sz="1200" b="1" kern="1200" dirty="0" smtClean="0">
                <a:solidFill>
                  <a:schemeClr val="tx1"/>
                </a:solidFill>
                <a:effectLst/>
                <a:latin typeface="+mn-lt"/>
                <a:ea typeface="+mn-ea"/>
                <a:cs typeface="+mn-cs"/>
              </a:rPr>
              <a:t>Поворотная платформа</a:t>
            </a:r>
            <a:r>
              <a:rPr lang="ru-RU" sz="1200" kern="1200" dirty="0" smtClean="0">
                <a:solidFill>
                  <a:schemeClr val="tx1"/>
                </a:solidFill>
                <a:effectLst/>
                <a:latin typeface="+mn-lt"/>
                <a:ea typeface="+mn-ea"/>
                <a:cs typeface="+mn-cs"/>
              </a:rPr>
              <a:t>, объекты управления:</a:t>
            </a:r>
          </a:p>
          <a:p>
            <a:pPr lvl="0"/>
            <a:r>
              <a:rPr lang="ru-RU" sz="1200" kern="1200" dirty="0" smtClean="0">
                <a:solidFill>
                  <a:schemeClr val="tx1"/>
                </a:solidFill>
                <a:effectLst/>
                <a:latin typeface="+mn-lt"/>
                <a:ea typeface="+mn-ea"/>
                <a:cs typeface="+mn-cs"/>
              </a:rPr>
              <a:t>электродвигатель мотор-редуктора;</a:t>
            </a:r>
          </a:p>
          <a:p>
            <a:pPr lvl="0"/>
            <a:r>
              <a:rPr lang="ru-RU" sz="1200" kern="1200" dirty="0" smtClean="0">
                <a:solidFill>
                  <a:schemeClr val="tx1"/>
                </a:solidFill>
                <a:effectLst/>
                <a:latin typeface="+mn-lt"/>
                <a:ea typeface="+mn-ea"/>
                <a:cs typeface="+mn-cs"/>
              </a:rPr>
              <a:t>четыре концевых выключателя (0, 90, 180, 270) градусов.</a:t>
            </a:r>
          </a:p>
          <a:p>
            <a:r>
              <a:rPr lang="ru-RU" sz="1200" kern="1200" dirty="0" smtClean="0">
                <a:solidFill>
                  <a:schemeClr val="tx1"/>
                </a:solidFill>
                <a:effectLst/>
                <a:latin typeface="+mn-lt"/>
                <a:ea typeface="+mn-ea"/>
                <a:cs typeface="+mn-cs"/>
              </a:rPr>
              <a:t>Установка СКГ-02-03 обеспечивает фиксированное размещение на опорно-поворотной платформе невозвратных защитных контейнеров типа НЗК-150-1,5-П исполнение 2, 3 (для хранения отвержденных ЖРО) и их вращение с фиксацией через 90º для обеспечения проведения измерений НЗК со всех сторон. Управление происходит через модуль </a:t>
            </a:r>
            <a:r>
              <a:rPr lang="en-US" sz="1200" kern="1200" dirty="0" smtClean="0">
                <a:solidFill>
                  <a:schemeClr val="tx1"/>
                </a:solidFill>
                <a:effectLst/>
                <a:latin typeface="+mn-lt"/>
                <a:ea typeface="+mn-ea"/>
                <a:cs typeface="+mn-cs"/>
              </a:rPr>
              <a:t>ND</a:t>
            </a:r>
            <a:r>
              <a:rPr lang="ru-RU" sz="1200" kern="1200" dirty="0" smtClean="0">
                <a:solidFill>
                  <a:schemeClr val="tx1"/>
                </a:solidFill>
                <a:effectLst/>
                <a:latin typeface="+mn-lt"/>
                <a:ea typeface="+mn-ea"/>
                <a:cs typeface="+mn-cs"/>
              </a:rPr>
              <a:t>-6060 (А1.11) по  шине RS-485. («ТЗ»)</a:t>
            </a:r>
            <a:endParaRPr lang="ru-RU" dirty="0"/>
          </a:p>
        </p:txBody>
      </p:sp>
    </p:spTree>
    <p:extLst>
      <p:ext uri="{BB962C8B-B14F-4D97-AF65-F5344CB8AC3E}">
        <p14:creationId xmlns:p14="http://schemas.microsoft.com/office/powerpoint/2010/main" val="162179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Одни электронные платформенные весы используются для взвешивания пустых контейнеров НЗК, другие – для взвешивания полных контейнеров, после заполнения их отходами. В качестве терминала весов используется АРМ оператора.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Видеокамеры устанавливаются в местах взвешивания и измерения контейнеров и  позволяют оператору установки контролировать работу устройств комплекса, а также считывать код измеряемого контейнера.</a:t>
            </a:r>
          </a:p>
          <a:p>
            <a:r>
              <a:rPr lang="en-US" dirty="0" smtClean="0"/>
              <a:t>(</a:t>
            </a:r>
            <a:r>
              <a:rPr lang="ru-RU" dirty="0" smtClean="0"/>
              <a:t>«</a:t>
            </a:r>
            <a:r>
              <a:rPr lang="ru-RU" dirty="0" err="1" smtClean="0"/>
              <a:t>Паспортизаторы</a:t>
            </a:r>
            <a:r>
              <a:rPr lang="ru-RU" dirty="0" smtClean="0"/>
              <a:t> РАО НПЦ АСПЕКТ.</a:t>
            </a:r>
            <a:r>
              <a:rPr lang="en-US" dirty="0" smtClean="0"/>
              <a:t>doc</a:t>
            </a:r>
            <a:r>
              <a:rPr lang="ru-RU" dirty="0" smtClean="0"/>
              <a:t>»</a:t>
            </a:r>
            <a:r>
              <a:rPr lang="en-US" dirty="0" smtClean="0"/>
              <a:t>)</a:t>
            </a:r>
            <a:endParaRPr lang="ru-RU" sz="1200" b="1"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Весовой терминал</a:t>
            </a:r>
            <a:r>
              <a:rPr lang="ru-RU" sz="1200" kern="1200" dirty="0" smtClean="0">
                <a:solidFill>
                  <a:schemeClr val="tx1"/>
                </a:solidFill>
                <a:effectLst/>
                <a:latin typeface="+mn-lt"/>
                <a:ea typeface="+mn-ea"/>
                <a:cs typeface="+mn-cs"/>
              </a:rPr>
              <a:t>, объект управления:</a:t>
            </a:r>
          </a:p>
          <a:p>
            <a:pPr lvl="0"/>
            <a:r>
              <a:rPr lang="ru-RU" sz="1200" kern="1200" dirty="0" smtClean="0">
                <a:solidFill>
                  <a:schemeClr val="tx1"/>
                </a:solidFill>
                <a:effectLst/>
                <a:latin typeface="+mn-lt"/>
                <a:ea typeface="+mn-ea"/>
                <a:cs typeface="+mn-cs"/>
              </a:rPr>
              <a:t>весовой терминал для пустых НЗК;</a:t>
            </a:r>
          </a:p>
          <a:p>
            <a:pPr lvl="0"/>
            <a:r>
              <a:rPr lang="ru-RU" sz="1200" kern="1200" dirty="0" smtClean="0">
                <a:solidFill>
                  <a:schemeClr val="tx1"/>
                </a:solidFill>
                <a:effectLst/>
                <a:latin typeface="+mn-lt"/>
                <a:ea typeface="+mn-ea"/>
                <a:cs typeface="+mn-cs"/>
              </a:rPr>
              <a:t>весовой терминал для наполненных НЗК.</a:t>
            </a:r>
          </a:p>
          <a:p>
            <a:r>
              <a:rPr lang="ru-RU" sz="1200" kern="1200" dirty="0" smtClean="0">
                <a:solidFill>
                  <a:schemeClr val="tx1"/>
                </a:solidFill>
                <a:effectLst/>
                <a:latin typeface="+mn-lt"/>
                <a:ea typeface="+mn-ea"/>
                <a:cs typeface="+mn-cs"/>
              </a:rPr>
              <a:t>В установке используются весы  платформенные ВПВ-10 или их эквивалент. Подключение  по шине </a:t>
            </a:r>
            <a:r>
              <a:rPr lang="ru-RU" sz="1200" kern="1200" dirty="0" err="1" smtClean="0">
                <a:solidFill>
                  <a:schemeClr val="tx1"/>
                </a:solidFill>
                <a:effectLst/>
                <a:latin typeface="+mn-lt"/>
                <a:ea typeface="+mn-ea"/>
                <a:cs typeface="+mn-cs"/>
              </a:rPr>
              <a:t>Ethernet</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(«ТЗ»)</a:t>
            </a:r>
          </a:p>
          <a:p>
            <a:endParaRPr lang="ru-RU" dirty="0"/>
          </a:p>
        </p:txBody>
      </p:sp>
    </p:spTree>
    <p:extLst>
      <p:ext uri="{BB962C8B-B14F-4D97-AF65-F5344CB8AC3E}">
        <p14:creationId xmlns:p14="http://schemas.microsoft.com/office/powerpoint/2010/main" val="1621794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6413"/>
            <a:chOff x="0" y="0"/>
            <a:chExt cx="5763" cy="4319"/>
          </a:xfrm>
        </p:grpSpPr>
        <p:sp>
          <p:nvSpPr>
            <p:cNvPr id="23555" name="Rectangle 3"/>
            <p:cNvSpPr>
              <a:spLocks noChangeArrowheads="1"/>
            </p:cNvSpPr>
            <p:nvPr/>
          </p:nvSpPr>
          <p:spPr bwMode="ltGray">
            <a:xfrm>
              <a:off x="0" y="0"/>
              <a:ext cx="528" cy="4319"/>
            </a:xfrm>
            <a:prstGeom prst="rect">
              <a:avLst/>
            </a:prstGeom>
            <a:gradFill rotWithShape="0">
              <a:gsLst>
                <a:gs pos="0">
                  <a:srgbClr val="000000"/>
                </a:gs>
                <a:gs pos="50000">
                  <a:srgbClr val="000000">
                    <a:gamma/>
                    <a:tint val="0"/>
                    <a:invGamma/>
                  </a:srgbClr>
                </a:gs>
                <a:gs pos="100000">
                  <a:srgbClr val="000000"/>
                </a:gs>
              </a:gsLst>
              <a:lin ang="5400000" scaled="1"/>
            </a:gradFill>
            <a:ln w="9525">
              <a:noFill/>
              <a:miter lim="800000"/>
              <a:headEnd/>
              <a:tailEnd/>
            </a:ln>
            <a:effectLst/>
          </p:spPr>
          <p:txBody>
            <a:bodyPr wrap="none" anchor="ctr"/>
            <a:lstStyle/>
            <a:p>
              <a:endParaRPr lang="ru-RU"/>
            </a:p>
          </p:txBody>
        </p:sp>
        <p:sp>
          <p:nvSpPr>
            <p:cNvPr id="23556" name="Line 4"/>
            <p:cNvSpPr>
              <a:spLocks noChangeShapeType="1"/>
            </p:cNvSpPr>
            <p:nvPr/>
          </p:nvSpPr>
          <p:spPr bwMode="ltGray">
            <a:xfrm>
              <a:off x="0" y="231"/>
              <a:ext cx="5760" cy="0"/>
            </a:xfrm>
            <a:prstGeom prst="line">
              <a:avLst/>
            </a:prstGeom>
            <a:noFill/>
            <a:ln w="12700">
              <a:solidFill>
                <a:schemeClr val="folHlink"/>
              </a:solidFill>
              <a:round/>
              <a:headEnd type="none" w="sm" len="sm"/>
              <a:tailEnd type="none" w="sm" len="sm"/>
            </a:ln>
            <a:effectLst/>
          </p:spPr>
          <p:txBody>
            <a:bodyPr/>
            <a:lstStyle/>
            <a:p>
              <a:endParaRPr lang="ru-RU"/>
            </a:p>
          </p:txBody>
        </p:sp>
        <p:sp>
          <p:nvSpPr>
            <p:cNvPr id="23557" name="Line 5"/>
            <p:cNvSpPr>
              <a:spLocks noChangeShapeType="1"/>
            </p:cNvSpPr>
            <p:nvPr/>
          </p:nvSpPr>
          <p:spPr bwMode="auto">
            <a:xfrm>
              <a:off x="0" y="285"/>
              <a:ext cx="5763" cy="0"/>
            </a:xfrm>
            <a:prstGeom prst="line">
              <a:avLst/>
            </a:prstGeom>
            <a:noFill/>
            <a:ln w="12700">
              <a:solidFill>
                <a:schemeClr val="tx1"/>
              </a:solidFill>
              <a:round/>
              <a:headEnd type="none" w="sm" len="sm"/>
              <a:tailEnd type="none" w="sm" len="sm"/>
            </a:ln>
            <a:effectLst/>
          </p:spPr>
          <p:txBody>
            <a:bodyPr/>
            <a:lstStyle/>
            <a:p>
              <a:endParaRPr lang="ru-RU"/>
            </a:p>
          </p:txBody>
        </p:sp>
        <p:sp>
          <p:nvSpPr>
            <p:cNvPr id="23558" name="Line 6"/>
            <p:cNvSpPr>
              <a:spLocks noChangeShapeType="1"/>
            </p:cNvSpPr>
            <p:nvPr/>
          </p:nvSpPr>
          <p:spPr bwMode="auto">
            <a:xfrm>
              <a:off x="0" y="3972"/>
              <a:ext cx="5760" cy="0"/>
            </a:xfrm>
            <a:prstGeom prst="line">
              <a:avLst/>
            </a:prstGeom>
            <a:noFill/>
            <a:ln w="12700">
              <a:solidFill>
                <a:schemeClr val="tx1"/>
              </a:solidFill>
              <a:round/>
              <a:headEnd type="none" w="sm" len="sm"/>
              <a:tailEnd type="none" w="sm" len="sm"/>
            </a:ln>
            <a:effectLst/>
          </p:spPr>
          <p:txBody>
            <a:bodyPr/>
            <a:lstStyle/>
            <a:p>
              <a:endParaRPr lang="ru-RU"/>
            </a:p>
          </p:txBody>
        </p:sp>
        <p:sp>
          <p:nvSpPr>
            <p:cNvPr id="23559" name="Line 7"/>
            <p:cNvSpPr>
              <a:spLocks noChangeShapeType="1"/>
            </p:cNvSpPr>
            <p:nvPr/>
          </p:nvSpPr>
          <p:spPr bwMode="ltGray">
            <a:xfrm>
              <a:off x="0" y="4044"/>
              <a:ext cx="5763" cy="0"/>
            </a:xfrm>
            <a:prstGeom prst="line">
              <a:avLst/>
            </a:prstGeom>
            <a:noFill/>
            <a:ln w="12700">
              <a:solidFill>
                <a:schemeClr val="folHlink"/>
              </a:solidFill>
              <a:round/>
              <a:headEnd type="none" w="sm" len="sm"/>
              <a:tailEnd type="none" w="sm" len="sm"/>
            </a:ln>
            <a:effectLst/>
          </p:spPr>
          <p:txBody>
            <a:bodyPr/>
            <a:lstStyle/>
            <a:p>
              <a:endParaRPr lang="ru-RU"/>
            </a:p>
          </p:txBody>
        </p:sp>
      </p:grpSp>
      <p:sp>
        <p:nvSpPr>
          <p:cNvPr id="23560" name="Rectangle 8"/>
          <p:cNvSpPr>
            <a:spLocks noGrp="1" noChangeArrowheads="1"/>
          </p:cNvSpPr>
          <p:nvPr>
            <p:ph type="ctrTitle" sz="quarter"/>
          </p:nvPr>
        </p:nvSpPr>
        <p:spPr>
          <a:xfrm>
            <a:off x="1066800" y="2286000"/>
            <a:ext cx="7772400" cy="1143000"/>
          </a:xfrm>
        </p:spPr>
        <p:txBody>
          <a:bodyPr/>
          <a:lstStyle>
            <a:lvl1pPr>
              <a:defRPr/>
            </a:lvl1pPr>
          </a:lstStyle>
          <a:p>
            <a:r>
              <a:rPr lang="ru-RU" smtClean="0"/>
              <a:t>Образец заголовка</a:t>
            </a:r>
            <a:endParaRPr lang="ru-RU"/>
          </a:p>
        </p:txBody>
      </p:sp>
      <p:sp>
        <p:nvSpPr>
          <p:cNvPr id="23561" name="Rectangle 9"/>
          <p:cNvSpPr>
            <a:spLocks noGrp="1" noChangeArrowheads="1"/>
          </p:cNvSpPr>
          <p:nvPr>
            <p:ph type="subTitle" sz="quarter" idx="1"/>
          </p:nvPr>
        </p:nvSpPr>
        <p:spPr>
          <a:xfrm>
            <a:off x="1752600" y="3886200"/>
            <a:ext cx="6400800" cy="1752600"/>
          </a:xfrm>
        </p:spPr>
        <p:txBody>
          <a:bodyPr/>
          <a:lstStyle>
            <a:lvl1pPr marL="0" indent="0" algn="ctr">
              <a:buFontTx/>
              <a:buNone/>
              <a:defRPr/>
            </a:lvl1pPr>
          </a:lstStyle>
          <a:p>
            <a:r>
              <a:rPr lang="ru-RU" smtClean="0"/>
              <a:t>Образец подзаголовка</a:t>
            </a:r>
            <a:endParaRPr lang="ru-RU"/>
          </a:p>
        </p:txBody>
      </p:sp>
      <p:sp>
        <p:nvSpPr>
          <p:cNvPr id="23562" name="Rectangle 10"/>
          <p:cNvSpPr>
            <a:spLocks noGrp="1" noChangeArrowheads="1"/>
          </p:cNvSpPr>
          <p:nvPr>
            <p:ph type="dt" sz="quarter" idx="2"/>
          </p:nvPr>
        </p:nvSpPr>
        <p:spPr/>
        <p:txBody>
          <a:bodyPr/>
          <a:lstStyle>
            <a:lvl1pPr>
              <a:defRPr/>
            </a:lvl1pPr>
          </a:lstStyle>
          <a:p>
            <a:pPr>
              <a:defRPr/>
            </a:pPr>
            <a:endParaRPr lang="ru-RU"/>
          </a:p>
        </p:txBody>
      </p:sp>
      <p:sp>
        <p:nvSpPr>
          <p:cNvPr id="23563" name="Rectangle 11"/>
          <p:cNvSpPr>
            <a:spLocks noGrp="1" noChangeArrowheads="1"/>
          </p:cNvSpPr>
          <p:nvPr>
            <p:ph type="ftr" sz="quarter" idx="3"/>
          </p:nvPr>
        </p:nvSpPr>
        <p:spPr/>
        <p:txBody>
          <a:bodyPr/>
          <a:lstStyle>
            <a:lvl1pPr>
              <a:defRPr/>
            </a:lvl1pPr>
          </a:lstStyle>
          <a:p>
            <a:pPr>
              <a:defRPr/>
            </a:pPr>
            <a:endParaRPr lang="ru-RU"/>
          </a:p>
        </p:txBody>
      </p:sp>
      <p:sp>
        <p:nvSpPr>
          <p:cNvPr id="23564" name="Rectangle 12"/>
          <p:cNvSpPr>
            <a:spLocks noGrp="1" noChangeArrowheads="1"/>
          </p:cNvSpPr>
          <p:nvPr>
            <p:ph type="sldNum" sz="quarter" idx="4"/>
          </p:nvPr>
        </p:nvSpPr>
        <p:spPr/>
        <p:txBody>
          <a:bodyPr/>
          <a:lstStyle>
            <a:lvl1pPr>
              <a:defRPr/>
            </a:lvl1pPr>
          </a:lstStyle>
          <a:p>
            <a:pPr>
              <a:defRPr/>
            </a:pPr>
            <a:fld id="{F6CB34E5-3267-4BA6-990F-2C4C6A27419C}" type="slidenum">
              <a:rPr lang="ru-RU" smtClean="0"/>
              <a:pPr>
                <a:defRPr/>
              </a:pPr>
              <a:t>‹#›</a:t>
            </a:fld>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809C894-B96C-439F-B6FB-487B302EAE0B}"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96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66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F06E96C-FB70-4253-B7F7-4AA67CAA63C3}" type="slidenum">
              <a:rPr lang="ru-RU" smtClean="0"/>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1066800" y="1981200"/>
            <a:ext cx="7772400" cy="4114800"/>
          </a:xfrm>
        </p:spPr>
        <p:txBody>
          <a:bodyPr/>
          <a:lstStyle/>
          <a:p>
            <a:r>
              <a:rPr lang="ru-RU" smtClean="0"/>
              <a:t>Вставка таблицы</a:t>
            </a:r>
            <a:endParaRPr lang="ru-RU"/>
          </a:p>
        </p:txBody>
      </p:sp>
      <p:sp>
        <p:nvSpPr>
          <p:cNvPr id="4" name="Дата 3"/>
          <p:cNvSpPr>
            <a:spLocks noGrp="1"/>
          </p:cNvSpPr>
          <p:nvPr>
            <p:ph type="dt" sz="half" idx="10"/>
          </p:nvPr>
        </p:nvSpPr>
        <p:spPr>
          <a:xfrm>
            <a:off x="1066800" y="6399213"/>
            <a:ext cx="1905000" cy="457200"/>
          </a:xfrm>
        </p:spPr>
        <p:txBody>
          <a:bodyPr/>
          <a:lstStyle>
            <a:lvl1pPr>
              <a:defRPr/>
            </a:lvl1pPr>
          </a:lstStyle>
          <a:p>
            <a:pPr>
              <a:defRPr/>
            </a:pPr>
            <a:endParaRPr lang="ru-RU"/>
          </a:p>
        </p:txBody>
      </p:sp>
      <p:sp>
        <p:nvSpPr>
          <p:cNvPr id="5" name="Нижний колонтитул 4"/>
          <p:cNvSpPr>
            <a:spLocks noGrp="1"/>
          </p:cNvSpPr>
          <p:nvPr>
            <p:ph type="ftr" sz="quarter" idx="11"/>
          </p:nvPr>
        </p:nvSpPr>
        <p:spPr>
          <a:xfrm>
            <a:off x="3505200" y="6399213"/>
            <a:ext cx="2895600" cy="457200"/>
          </a:xfrm>
        </p:spPr>
        <p:txBody>
          <a:bodyPr/>
          <a:lstStyle>
            <a:lvl1pPr>
              <a:defRPr/>
            </a:lvl1pPr>
          </a:lstStyle>
          <a:p>
            <a:pPr>
              <a:defRPr/>
            </a:pPr>
            <a:endParaRPr lang="ru-RU"/>
          </a:p>
        </p:txBody>
      </p:sp>
      <p:sp>
        <p:nvSpPr>
          <p:cNvPr id="6" name="Номер слайда 5"/>
          <p:cNvSpPr>
            <a:spLocks noGrp="1"/>
          </p:cNvSpPr>
          <p:nvPr>
            <p:ph type="sldNum" sz="quarter" idx="12"/>
          </p:nvPr>
        </p:nvSpPr>
        <p:spPr>
          <a:xfrm>
            <a:off x="6934200" y="6399213"/>
            <a:ext cx="1905000" cy="457200"/>
          </a:xfrm>
        </p:spPr>
        <p:txBody>
          <a:bodyPr/>
          <a:lstStyle>
            <a:lvl1pPr>
              <a:defRPr/>
            </a:lvl1pPr>
          </a:lstStyle>
          <a:p>
            <a:pPr>
              <a:defRPr/>
            </a:pPr>
            <a:fld id="{276B010B-1A3D-4245-B655-C83C81A6D357}"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A22E64F-DEF8-4363-8325-79C9CADFC5EA}"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9891B65-0F94-4C39-80F6-7423D79BA8AD}" type="slidenum">
              <a:rPr lang="ru-RU" smtClean="0"/>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066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2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DBCD570A-8BA3-4D26-B8E4-82F23E63E496}"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pPr>
              <a:defRPr/>
            </a:pPr>
            <a:fld id="{7062429B-DB4B-447A-80B8-FF5B659668EB}"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2D08C17A-92DA-4C81-8191-135DCD432291}"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pPr>
              <a:defRPr/>
            </a:pPr>
            <a:fld id="{2AB3647A-50DE-4932-8CD9-05818939032A}"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DAA55CBA-82CF-4B60-B674-30C7750140D2}"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D221671C-C7D3-4B6B-BBA6-60171FD56C6D}" type="slidenum">
              <a:rPr lang="ru-RU" smtClean="0"/>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6413"/>
            <a:chOff x="0" y="0"/>
            <a:chExt cx="5763" cy="4319"/>
          </a:xfrm>
        </p:grpSpPr>
        <p:sp>
          <p:nvSpPr>
            <p:cNvPr id="22531" name="Rectangle 3"/>
            <p:cNvSpPr>
              <a:spLocks noChangeArrowheads="1"/>
            </p:cNvSpPr>
            <p:nvPr/>
          </p:nvSpPr>
          <p:spPr bwMode="ltGray">
            <a:xfrm>
              <a:off x="0" y="0"/>
              <a:ext cx="528" cy="4319"/>
            </a:xfrm>
            <a:prstGeom prst="rect">
              <a:avLst/>
            </a:prstGeom>
            <a:gradFill rotWithShape="0">
              <a:gsLst>
                <a:gs pos="0">
                  <a:srgbClr val="000000"/>
                </a:gs>
                <a:gs pos="50000">
                  <a:srgbClr val="000000">
                    <a:gamma/>
                    <a:tint val="0"/>
                    <a:invGamma/>
                  </a:srgbClr>
                </a:gs>
                <a:gs pos="100000">
                  <a:srgbClr val="000000"/>
                </a:gs>
              </a:gsLst>
              <a:lin ang="5400000" scaled="1"/>
            </a:gradFill>
            <a:ln w="9525">
              <a:noFill/>
              <a:miter lim="800000"/>
              <a:headEnd/>
              <a:tailEnd/>
            </a:ln>
            <a:effectLst/>
          </p:spPr>
          <p:txBody>
            <a:bodyPr wrap="none" anchor="ctr"/>
            <a:lstStyle/>
            <a:p>
              <a:endParaRPr lang="ru-RU"/>
            </a:p>
          </p:txBody>
        </p:sp>
        <p:sp>
          <p:nvSpPr>
            <p:cNvPr id="22532" name="Line 4"/>
            <p:cNvSpPr>
              <a:spLocks noChangeShapeType="1"/>
            </p:cNvSpPr>
            <p:nvPr/>
          </p:nvSpPr>
          <p:spPr bwMode="ltGray">
            <a:xfrm>
              <a:off x="0" y="231"/>
              <a:ext cx="5763" cy="0"/>
            </a:xfrm>
            <a:prstGeom prst="line">
              <a:avLst/>
            </a:prstGeom>
            <a:noFill/>
            <a:ln w="12700">
              <a:solidFill>
                <a:schemeClr val="folHlink"/>
              </a:solidFill>
              <a:round/>
              <a:headEnd type="none" w="sm" len="sm"/>
              <a:tailEnd type="none" w="sm" len="sm"/>
            </a:ln>
            <a:effectLst/>
          </p:spPr>
          <p:txBody>
            <a:bodyPr/>
            <a:lstStyle/>
            <a:p>
              <a:endParaRPr lang="ru-RU"/>
            </a:p>
          </p:txBody>
        </p:sp>
        <p:sp>
          <p:nvSpPr>
            <p:cNvPr id="22533" name="Line 5"/>
            <p:cNvSpPr>
              <a:spLocks noChangeShapeType="1"/>
            </p:cNvSpPr>
            <p:nvPr/>
          </p:nvSpPr>
          <p:spPr bwMode="black">
            <a:xfrm>
              <a:off x="0" y="285"/>
              <a:ext cx="5760" cy="0"/>
            </a:xfrm>
            <a:prstGeom prst="line">
              <a:avLst/>
            </a:prstGeom>
            <a:noFill/>
            <a:ln w="12700">
              <a:solidFill>
                <a:schemeClr val="tx1"/>
              </a:solidFill>
              <a:round/>
              <a:headEnd type="none" w="sm" len="sm"/>
              <a:tailEnd type="none" w="sm" len="sm"/>
            </a:ln>
            <a:effectLst/>
          </p:spPr>
          <p:txBody>
            <a:bodyPr/>
            <a:lstStyle/>
            <a:p>
              <a:endParaRPr lang="ru-RU"/>
            </a:p>
          </p:txBody>
        </p:sp>
        <p:sp>
          <p:nvSpPr>
            <p:cNvPr id="22534" name="Line 6"/>
            <p:cNvSpPr>
              <a:spLocks noChangeShapeType="1"/>
            </p:cNvSpPr>
            <p:nvPr/>
          </p:nvSpPr>
          <p:spPr bwMode="black">
            <a:xfrm>
              <a:off x="0" y="3972"/>
              <a:ext cx="5763" cy="0"/>
            </a:xfrm>
            <a:prstGeom prst="line">
              <a:avLst/>
            </a:prstGeom>
            <a:noFill/>
            <a:ln w="12700">
              <a:solidFill>
                <a:schemeClr val="tx1"/>
              </a:solidFill>
              <a:round/>
              <a:headEnd type="none" w="sm" len="sm"/>
              <a:tailEnd type="none" w="sm" len="sm"/>
            </a:ln>
            <a:effectLst/>
          </p:spPr>
          <p:txBody>
            <a:bodyPr/>
            <a:lstStyle/>
            <a:p>
              <a:endParaRPr lang="ru-RU"/>
            </a:p>
          </p:txBody>
        </p:sp>
        <p:sp>
          <p:nvSpPr>
            <p:cNvPr id="22535" name="Line 7"/>
            <p:cNvSpPr>
              <a:spLocks noChangeShapeType="1"/>
            </p:cNvSpPr>
            <p:nvPr/>
          </p:nvSpPr>
          <p:spPr bwMode="ltGray">
            <a:xfrm>
              <a:off x="0" y="4044"/>
              <a:ext cx="5763" cy="0"/>
            </a:xfrm>
            <a:prstGeom prst="line">
              <a:avLst/>
            </a:prstGeom>
            <a:noFill/>
            <a:ln w="12700">
              <a:solidFill>
                <a:schemeClr val="folHlink"/>
              </a:solidFill>
              <a:round/>
              <a:headEnd type="none" w="sm" len="sm"/>
              <a:tailEnd type="none" w="sm" len="sm"/>
            </a:ln>
            <a:effectLst/>
          </p:spPr>
          <p:txBody>
            <a:bodyPr/>
            <a:lstStyle/>
            <a:p>
              <a:endParaRPr lang="ru-RU"/>
            </a:p>
          </p:txBody>
        </p:sp>
      </p:grpSp>
      <p:sp>
        <p:nvSpPr>
          <p:cNvPr id="22536" name="Rectangle 8"/>
          <p:cNvSpPr>
            <a:spLocks noGrp="1" noChangeArrowheads="1"/>
          </p:cNvSpPr>
          <p:nvPr>
            <p:ph type="title"/>
          </p:nvPr>
        </p:nvSpPr>
        <p:spPr bwMode="auto">
          <a:xfrm>
            <a:off x="1066800" y="609600"/>
            <a:ext cx="7772400" cy="114300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lvl="0"/>
            <a:r>
              <a:rPr lang="ru-RU" smtClean="0"/>
              <a:t>Образец заголовка</a:t>
            </a:r>
          </a:p>
        </p:txBody>
      </p:sp>
      <p:sp>
        <p:nvSpPr>
          <p:cNvPr id="22537" name="Rectangle 9"/>
          <p:cNvSpPr>
            <a:spLocks noGrp="1" noChangeArrowheads="1"/>
          </p:cNvSpPr>
          <p:nvPr>
            <p:ph type="body" idx="1"/>
          </p:nvPr>
        </p:nvSpPr>
        <p:spPr bwMode="auto">
          <a:xfrm>
            <a:off x="1066800" y="1981200"/>
            <a:ext cx="7772400" cy="4114800"/>
          </a:xfrm>
          <a:prstGeom prst="rect">
            <a:avLst/>
          </a:prstGeom>
          <a:noFill/>
          <a:ln w="9525">
            <a:noFill/>
            <a:miter lim="800000"/>
            <a:headEnd/>
            <a:tailEnd/>
          </a:ln>
          <a:effec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2538" name="Rectangle 10"/>
          <p:cNvSpPr>
            <a:spLocks noGrp="1" noChangeArrowheads="1"/>
          </p:cNvSpPr>
          <p:nvPr>
            <p:ph type="dt" sz="half" idx="2"/>
          </p:nvPr>
        </p:nvSpPr>
        <p:spPr bwMode="auto">
          <a:xfrm>
            <a:off x="1066800" y="6399213"/>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defRPr sz="1400">
                <a:latin typeface="Times New Roman" pitchFamily="18" charset="0"/>
              </a:defRPr>
            </a:lvl1pPr>
          </a:lstStyle>
          <a:p>
            <a:pPr>
              <a:defRPr/>
            </a:pPr>
            <a:endParaRPr lang="ru-RU"/>
          </a:p>
        </p:txBody>
      </p:sp>
      <p:sp>
        <p:nvSpPr>
          <p:cNvPr id="22539" name="Rectangle 11"/>
          <p:cNvSpPr>
            <a:spLocks noGrp="1" noChangeArrowheads="1"/>
          </p:cNvSpPr>
          <p:nvPr>
            <p:ph type="ftr" sz="quarter" idx="3"/>
          </p:nvPr>
        </p:nvSpPr>
        <p:spPr bwMode="auto">
          <a:xfrm>
            <a:off x="3505200" y="6399213"/>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a:defRPr sz="1400">
                <a:latin typeface="Times New Roman" pitchFamily="18" charset="0"/>
              </a:defRPr>
            </a:lvl1pPr>
          </a:lstStyle>
          <a:p>
            <a:pPr>
              <a:defRPr/>
            </a:pPr>
            <a:endParaRPr lang="ru-RU"/>
          </a:p>
        </p:txBody>
      </p:sp>
      <p:sp>
        <p:nvSpPr>
          <p:cNvPr id="22540" name="Rectangle 12"/>
          <p:cNvSpPr>
            <a:spLocks noGrp="1" noChangeArrowheads="1"/>
          </p:cNvSpPr>
          <p:nvPr>
            <p:ph type="sldNum" sz="quarter" idx="4"/>
          </p:nvPr>
        </p:nvSpPr>
        <p:spPr bwMode="auto">
          <a:xfrm>
            <a:off x="6934200" y="6399213"/>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a:defRPr sz="1400">
                <a:latin typeface="Times New Roman" pitchFamily="18" charset="0"/>
              </a:defRPr>
            </a:lvl1pPr>
          </a:lstStyle>
          <a:p>
            <a:pPr>
              <a:defRPr/>
            </a:pPr>
            <a:fld id="{B88BAC0E-EF33-423C-9816-42F1AA00954D}" type="slidenum">
              <a:rPr lang="ru-RU" smtClean="0"/>
              <a:pPr>
                <a:defRPr/>
              </a:pPr>
              <a:t>‹#›</a:t>
            </a:fld>
            <a:endParaRPr lang="ru-RU"/>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iming>
    <p:tnLst>
      <p:par>
        <p:cTn id="1" dur="indefinite" restart="never" nodeType="tmRoot"/>
      </p:par>
    </p:tnLst>
  </p:timing>
  <p:txStyles>
    <p:titleStyle>
      <a:lvl1pPr algn="l" rtl="0" eaLnBrk="1" fontAlgn="base" hangingPunct="1">
        <a:spcBef>
          <a:spcPct val="0"/>
        </a:spcBef>
        <a:spcAft>
          <a:spcPct val="0"/>
        </a:spcAft>
        <a:defRPr sz="4400" b="1">
          <a:solidFill>
            <a:srgbClr val="9999FF"/>
          </a:solidFill>
          <a:latin typeface="+mj-lt"/>
          <a:ea typeface="+mj-ea"/>
          <a:cs typeface="+mj-cs"/>
        </a:defRPr>
      </a:lvl1pPr>
      <a:lvl2pPr algn="l" rtl="0" eaLnBrk="1" fontAlgn="base" hangingPunct="1">
        <a:spcBef>
          <a:spcPct val="0"/>
        </a:spcBef>
        <a:spcAft>
          <a:spcPct val="0"/>
        </a:spcAft>
        <a:defRPr sz="4400" b="1">
          <a:solidFill>
            <a:srgbClr val="9999FF"/>
          </a:solidFill>
          <a:latin typeface="Arial" charset="0"/>
        </a:defRPr>
      </a:lvl2pPr>
      <a:lvl3pPr algn="l" rtl="0" eaLnBrk="1" fontAlgn="base" hangingPunct="1">
        <a:spcBef>
          <a:spcPct val="0"/>
        </a:spcBef>
        <a:spcAft>
          <a:spcPct val="0"/>
        </a:spcAft>
        <a:defRPr sz="4400" b="1">
          <a:solidFill>
            <a:srgbClr val="9999FF"/>
          </a:solidFill>
          <a:latin typeface="Arial" charset="0"/>
        </a:defRPr>
      </a:lvl3pPr>
      <a:lvl4pPr algn="l" rtl="0" eaLnBrk="1" fontAlgn="base" hangingPunct="1">
        <a:spcBef>
          <a:spcPct val="0"/>
        </a:spcBef>
        <a:spcAft>
          <a:spcPct val="0"/>
        </a:spcAft>
        <a:defRPr sz="4400" b="1">
          <a:solidFill>
            <a:srgbClr val="9999FF"/>
          </a:solidFill>
          <a:latin typeface="Arial" charset="0"/>
        </a:defRPr>
      </a:lvl4pPr>
      <a:lvl5pPr algn="l" rtl="0" eaLnBrk="1" fontAlgn="base" hangingPunct="1">
        <a:spcBef>
          <a:spcPct val="0"/>
        </a:spcBef>
        <a:spcAft>
          <a:spcPct val="0"/>
        </a:spcAft>
        <a:defRPr sz="4400" b="1">
          <a:solidFill>
            <a:srgbClr val="9999FF"/>
          </a:solidFill>
          <a:latin typeface="Arial" charset="0"/>
        </a:defRPr>
      </a:lvl5pPr>
      <a:lvl6pPr marL="457200" algn="l" rtl="0" eaLnBrk="1" fontAlgn="base" hangingPunct="1">
        <a:spcBef>
          <a:spcPct val="0"/>
        </a:spcBef>
        <a:spcAft>
          <a:spcPct val="0"/>
        </a:spcAft>
        <a:defRPr sz="4400" b="1">
          <a:solidFill>
            <a:srgbClr val="9999FF"/>
          </a:solidFill>
          <a:latin typeface="Arial" charset="0"/>
        </a:defRPr>
      </a:lvl6pPr>
      <a:lvl7pPr marL="914400" algn="l" rtl="0" eaLnBrk="1" fontAlgn="base" hangingPunct="1">
        <a:spcBef>
          <a:spcPct val="0"/>
        </a:spcBef>
        <a:spcAft>
          <a:spcPct val="0"/>
        </a:spcAft>
        <a:defRPr sz="4400" b="1">
          <a:solidFill>
            <a:srgbClr val="9999FF"/>
          </a:solidFill>
          <a:latin typeface="Arial" charset="0"/>
        </a:defRPr>
      </a:lvl7pPr>
      <a:lvl8pPr marL="1371600" algn="l" rtl="0" eaLnBrk="1" fontAlgn="base" hangingPunct="1">
        <a:spcBef>
          <a:spcPct val="0"/>
        </a:spcBef>
        <a:spcAft>
          <a:spcPct val="0"/>
        </a:spcAft>
        <a:defRPr sz="4400" b="1">
          <a:solidFill>
            <a:srgbClr val="9999FF"/>
          </a:solidFill>
          <a:latin typeface="Arial" charset="0"/>
        </a:defRPr>
      </a:lvl8pPr>
      <a:lvl9pPr marL="1828800" algn="l" rtl="0" eaLnBrk="1" fontAlgn="base" hangingPunct="1">
        <a:spcBef>
          <a:spcPct val="0"/>
        </a:spcBef>
        <a:spcAft>
          <a:spcPct val="0"/>
        </a:spcAft>
        <a:defRPr sz="4400" b="1">
          <a:solidFill>
            <a:srgbClr val="9999FF"/>
          </a:solidFill>
          <a:latin typeface="Arial" charset="0"/>
        </a:defRPr>
      </a:lvl9pPr>
    </p:titleStyle>
    <p:bodyStyle>
      <a:lvl1pPr marL="342900" indent="-342900" algn="l" rtl="0" eaLnBrk="1" fontAlgn="base" hangingPunct="1">
        <a:spcBef>
          <a:spcPct val="20000"/>
        </a:spcBef>
        <a:spcAft>
          <a:spcPct val="0"/>
        </a:spcAft>
        <a:buClr>
          <a:schemeClr val="hlink"/>
        </a:buClr>
        <a:buChar char="•"/>
        <a:defRPr sz="3200">
          <a:solidFill>
            <a:srgbClr val="D1D1FF"/>
          </a:solidFill>
          <a:latin typeface="+mn-lt"/>
          <a:ea typeface="+mn-ea"/>
          <a:cs typeface="+mn-cs"/>
        </a:defRPr>
      </a:lvl1pPr>
      <a:lvl2pPr marL="742950" indent="-285750" algn="l" rtl="0" eaLnBrk="1" fontAlgn="base" hangingPunct="1">
        <a:spcBef>
          <a:spcPct val="20000"/>
        </a:spcBef>
        <a:spcAft>
          <a:spcPct val="0"/>
        </a:spcAft>
        <a:buClr>
          <a:schemeClr val="hlink"/>
        </a:buClr>
        <a:buChar char="•"/>
        <a:defRPr sz="2800">
          <a:solidFill>
            <a:srgbClr val="D1D1FF"/>
          </a:solidFill>
          <a:latin typeface="+mn-lt"/>
        </a:defRPr>
      </a:lvl2pPr>
      <a:lvl3pPr marL="1143000" indent="-228600" algn="l" rtl="0" eaLnBrk="1" fontAlgn="base" hangingPunct="1">
        <a:spcBef>
          <a:spcPct val="20000"/>
        </a:spcBef>
        <a:spcAft>
          <a:spcPct val="0"/>
        </a:spcAft>
        <a:buClr>
          <a:schemeClr val="hlink"/>
        </a:buClr>
        <a:buChar char="•"/>
        <a:defRPr sz="2400">
          <a:solidFill>
            <a:srgbClr val="D1D1FF"/>
          </a:solidFill>
          <a:latin typeface="+mn-lt"/>
        </a:defRPr>
      </a:lvl3pPr>
      <a:lvl4pPr marL="1600200" indent="-228600" algn="l" rtl="0" eaLnBrk="1" fontAlgn="base" hangingPunct="1">
        <a:spcBef>
          <a:spcPct val="20000"/>
        </a:spcBef>
        <a:spcAft>
          <a:spcPct val="0"/>
        </a:spcAft>
        <a:buClr>
          <a:schemeClr val="hlink"/>
        </a:buClr>
        <a:buChar char="•"/>
        <a:defRPr sz="2000">
          <a:solidFill>
            <a:srgbClr val="D1D1FF"/>
          </a:solidFill>
          <a:latin typeface="+mn-lt"/>
        </a:defRPr>
      </a:lvl4pPr>
      <a:lvl5pPr marL="2057400" indent="-228600" algn="l" rtl="0" eaLnBrk="1" fontAlgn="base" hangingPunct="1">
        <a:spcBef>
          <a:spcPct val="20000"/>
        </a:spcBef>
        <a:spcAft>
          <a:spcPct val="0"/>
        </a:spcAft>
        <a:buClr>
          <a:schemeClr val="hlink"/>
        </a:buClr>
        <a:buChar char="•"/>
        <a:defRPr sz="2000">
          <a:solidFill>
            <a:srgbClr val="D1D1FF"/>
          </a:solidFill>
          <a:latin typeface="+mn-lt"/>
        </a:defRPr>
      </a:lvl5pPr>
      <a:lvl6pPr marL="2514600" indent="-228600" algn="l" rtl="0" eaLnBrk="1" fontAlgn="base" hangingPunct="1">
        <a:spcBef>
          <a:spcPct val="20000"/>
        </a:spcBef>
        <a:spcAft>
          <a:spcPct val="0"/>
        </a:spcAft>
        <a:buClr>
          <a:schemeClr val="hlink"/>
        </a:buClr>
        <a:buChar char="•"/>
        <a:defRPr sz="2000">
          <a:solidFill>
            <a:srgbClr val="D1D1FF"/>
          </a:solidFill>
          <a:latin typeface="+mn-lt"/>
        </a:defRPr>
      </a:lvl6pPr>
      <a:lvl7pPr marL="2971800" indent="-228600" algn="l" rtl="0" eaLnBrk="1" fontAlgn="base" hangingPunct="1">
        <a:spcBef>
          <a:spcPct val="20000"/>
        </a:spcBef>
        <a:spcAft>
          <a:spcPct val="0"/>
        </a:spcAft>
        <a:buClr>
          <a:schemeClr val="hlink"/>
        </a:buClr>
        <a:buChar char="•"/>
        <a:defRPr sz="2000">
          <a:solidFill>
            <a:srgbClr val="D1D1FF"/>
          </a:solidFill>
          <a:latin typeface="+mn-lt"/>
        </a:defRPr>
      </a:lvl7pPr>
      <a:lvl8pPr marL="3429000" indent="-228600" algn="l" rtl="0" eaLnBrk="1" fontAlgn="base" hangingPunct="1">
        <a:spcBef>
          <a:spcPct val="20000"/>
        </a:spcBef>
        <a:spcAft>
          <a:spcPct val="0"/>
        </a:spcAft>
        <a:buClr>
          <a:schemeClr val="hlink"/>
        </a:buClr>
        <a:buChar char="•"/>
        <a:defRPr sz="2000">
          <a:solidFill>
            <a:srgbClr val="D1D1FF"/>
          </a:solidFill>
          <a:latin typeface="+mn-lt"/>
        </a:defRPr>
      </a:lvl8pPr>
      <a:lvl9pPr marL="3886200" indent="-228600" algn="l" rtl="0" eaLnBrk="1" fontAlgn="base" hangingPunct="1">
        <a:spcBef>
          <a:spcPct val="20000"/>
        </a:spcBef>
        <a:spcAft>
          <a:spcPct val="0"/>
        </a:spcAft>
        <a:buClr>
          <a:schemeClr val="hlink"/>
        </a:buClr>
        <a:buChar char="•"/>
        <a:defRPr sz="2000">
          <a:solidFill>
            <a:srgbClr val="D1D1FF"/>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sz="quarter"/>
          </p:nvPr>
        </p:nvSpPr>
        <p:spPr>
          <a:xfrm>
            <a:off x="857224" y="548680"/>
            <a:ext cx="8286776" cy="2304256"/>
          </a:xfrm>
        </p:spPr>
        <p:txBody>
          <a:bodyPr/>
          <a:lstStyle/>
          <a:p>
            <a:pPr algn="ctr"/>
            <a:r>
              <a:rPr lang="ru-RU" sz="3200" dirty="0" err="1"/>
              <a:t>Паспортизатор</a:t>
            </a:r>
            <a:r>
              <a:rPr lang="ru-RU" sz="3200" dirty="0"/>
              <a:t> СКГ-02-03 для контроля радиоактивных  </a:t>
            </a:r>
            <a:r>
              <a:rPr lang="ru-RU" sz="3200" dirty="0" smtClean="0"/>
              <a:t>отходов</a:t>
            </a:r>
            <a:r>
              <a:rPr lang="en-US" sz="3200" dirty="0" smtClean="0"/>
              <a:t/>
            </a:r>
            <a:br>
              <a:rPr lang="en-US" sz="3200" dirty="0" smtClean="0"/>
            </a:br>
            <a:r>
              <a:rPr lang="ru-RU" sz="3200" dirty="0" smtClean="0"/>
              <a:t>в</a:t>
            </a:r>
            <a:r>
              <a:rPr lang="en-US" sz="3200" dirty="0" smtClean="0"/>
              <a:t> </a:t>
            </a:r>
            <a:r>
              <a:rPr lang="ru-RU" sz="3200" dirty="0" smtClean="0"/>
              <a:t>невозвратных защитных</a:t>
            </a:r>
            <a:r>
              <a:rPr lang="en-US" sz="3200" dirty="0" smtClean="0"/>
              <a:t> </a:t>
            </a:r>
            <a:r>
              <a:rPr lang="ru-RU" sz="3200" dirty="0" smtClean="0"/>
              <a:t>контейнерах</a:t>
            </a:r>
            <a:r>
              <a:rPr lang="ru-RU" sz="3200" i="1" dirty="0" smtClean="0"/>
              <a:t> </a:t>
            </a:r>
            <a:endParaRPr lang="ru-RU" sz="3200" dirty="0"/>
          </a:p>
        </p:txBody>
      </p:sp>
      <p:sp>
        <p:nvSpPr>
          <p:cNvPr id="5124" name="Slide Number Placeholder 3"/>
          <p:cNvSpPr>
            <a:spLocks noGrp="1"/>
          </p:cNvSpPr>
          <p:nvPr>
            <p:ph type="sldNum" sz="quarter" idx="4"/>
          </p:nvPr>
        </p:nvSpPr>
        <p:spPr>
          <a:xfrm>
            <a:off x="6934200" y="6399213"/>
            <a:ext cx="1905000" cy="457200"/>
          </a:xfrm>
          <a:prstGeom prst="rect">
            <a:avLst/>
          </a:prstGeom>
          <a:noFill/>
        </p:spPr>
        <p:txBody>
          <a:bodyPr/>
          <a:lstStyle/>
          <a:p>
            <a:fld id="{3D05D355-45D6-4C38-8953-12780E95DD50}" type="slidenum">
              <a:rPr lang="ru-RU"/>
              <a:pPr/>
              <a:t>1</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pic>
        <p:nvPicPr>
          <p:cNvPr id="8" name="Picture 9"/>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1043608" y="4857760"/>
            <a:ext cx="3362324" cy="1143539"/>
          </a:xfrm>
          <a:prstGeom prst="rect">
            <a:avLst/>
          </a:prstGeom>
          <a:noFill/>
          <a:ln w="9525">
            <a:noFill/>
            <a:miter lim="800000"/>
            <a:headEnd/>
            <a:tailEnd/>
          </a:ln>
          <a:effectLst>
            <a:outerShdw blurRad="292100" dist="139700" dir="2700000" algn="tl" rotWithShape="0">
              <a:srgbClr val="333333">
                <a:alpha val="65000"/>
              </a:srgbClr>
            </a:outerShdw>
          </a:effectLst>
        </p:spPr>
      </p:pic>
      <p:sp>
        <p:nvSpPr>
          <p:cNvPr id="9" name="Rectangle 5"/>
          <p:cNvSpPr>
            <a:spLocks noChangeArrowheads="1"/>
          </p:cNvSpPr>
          <p:nvPr/>
        </p:nvSpPr>
        <p:spPr bwMode="auto">
          <a:xfrm>
            <a:off x="5286380" y="4857760"/>
            <a:ext cx="3240087" cy="1200150"/>
          </a:xfrm>
          <a:prstGeom prst="rect">
            <a:avLst/>
          </a:prstGeom>
          <a:noFill/>
          <a:ln w="9525">
            <a:noFill/>
            <a:miter lim="800000"/>
            <a:headEnd/>
            <a:tailEnd/>
          </a:ln>
        </p:spPr>
        <p:txBody>
          <a:bodyPr>
            <a:spAutoFit/>
          </a:bodyPr>
          <a:lstStyle/>
          <a:p>
            <a:r>
              <a:rPr lang="en-US" b="1" dirty="0"/>
              <a:t>http://www.lsrm.ru </a:t>
            </a:r>
          </a:p>
          <a:p>
            <a:r>
              <a:rPr lang="en-US" b="1" dirty="0"/>
              <a:t>mail: lsrm@lsrm.ru</a:t>
            </a:r>
          </a:p>
          <a:p>
            <a:r>
              <a:rPr lang="en-US" b="1" dirty="0"/>
              <a:t>Phone</a:t>
            </a:r>
            <a:r>
              <a:rPr lang="ru-RU" b="1" dirty="0"/>
              <a:t>: +7 495 660-16-14</a:t>
            </a:r>
            <a:endParaRPr lang="en-GB" b="1" dirty="0"/>
          </a:p>
          <a:p>
            <a:r>
              <a:rPr lang="en-GB" b="1" dirty="0"/>
              <a:t>Located in Moscow, Russia</a:t>
            </a:r>
            <a:endParaRPr lang="ru-RU" b="1" dirty="0"/>
          </a:p>
        </p:txBody>
      </p:sp>
      <p:pic>
        <p:nvPicPr>
          <p:cNvPr id="10" name="Picture 4"/>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
        <p:nvSpPr>
          <p:cNvPr id="2" name="Прямоугольник 1"/>
          <p:cNvSpPr/>
          <p:nvPr/>
        </p:nvSpPr>
        <p:spPr>
          <a:xfrm>
            <a:off x="1043607" y="2798058"/>
            <a:ext cx="7863855" cy="1754326"/>
          </a:xfrm>
          <a:prstGeom prst="rect">
            <a:avLst/>
          </a:prstGeom>
        </p:spPr>
        <p:txBody>
          <a:bodyPr wrap="square">
            <a:spAutoFit/>
          </a:bodyPr>
          <a:lstStyle/>
          <a:p>
            <a:r>
              <a:rPr lang="ru-RU" i="1" baseline="30000" dirty="0"/>
              <a:t>3)</a:t>
            </a:r>
            <a:r>
              <a:rPr lang="ru-RU" i="1" dirty="0"/>
              <a:t>Алексеев С.В., </a:t>
            </a:r>
            <a:r>
              <a:rPr lang="ru-RU" i="1" baseline="30000" dirty="0"/>
              <a:t>1)</a:t>
            </a:r>
            <a:r>
              <a:rPr lang="ru-RU" i="1" dirty="0"/>
              <a:t>Даниленко В.Н., </a:t>
            </a:r>
            <a:r>
              <a:rPr lang="ru-RU" i="1" baseline="30000" dirty="0"/>
              <a:t>3)</a:t>
            </a:r>
            <a:r>
              <a:rPr lang="ru-RU" i="1" dirty="0"/>
              <a:t>Иванов А.И., </a:t>
            </a:r>
            <a:r>
              <a:rPr lang="ru-RU" i="1" baseline="30000" dirty="0"/>
              <a:t>1)</a:t>
            </a:r>
            <a:r>
              <a:rPr lang="ru-RU" i="1" dirty="0"/>
              <a:t>Ковальский Е.А., </a:t>
            </a:r>
            <a:r>
              <a:rPr lang="ru-RU" i="1" baseline="30000" dirty="0"/>
              <a:t>2)</a:t>
            </a:r>
            <a:r>
              <a:rPr lang="ru-RU" i="1" dirty="0"/>
              <a:t> Кувыкин И.В., </a:t>
            </a:r>
            <a:r>
              <a:rPr lang="ru-RU" i="1" baseline="30000" dirty="0"/>
              <a:t>1)</a:t>
            </a:r>
            <a:r>
              <a:rPr lang="ru-RU" i="1" dirty="0"/>
              <a:t>Немков А.А., </a:t>
            </a:r>
            <a:r>
              <a:rPr lang="ru-RU" i="1" baseline="30000" dirty="0"/>
              <a:t>3)</a:t>
            </a:r>
            <a:r>
              <a:rPr lang="ru-RU" i="1" dirty="0"/>
              <a:t>Прохоров А.В., </a:t>
            </a:r>
            <a:r>
              <a:rPr lang="ru-RU" i="1" baseline="30000" dirty="0"/>
              <a:t>3)</a:t>
            </a:r>
            <a:r>
              <a:rPr lang="ru-RU" i="1" dirty="0"/>
              <a:t>Пугачев А.Н., </a:t>
            </a:r>
            <a:r>
              <a:rPr lang="ru-RU" i="1" baseline="30000" dirty="0"/>
              <a:t>3)</a:t>
            </a:r>
            <a:r>
              <a:rPr lang="ru-RU" i="1" dirty="0"/>
              <a:t>Савин В.М., </a:t>
            </a:r>
            <a:r>
              <a:rPr lang="ru-RU" i="1" baseline="30000" dirty="0"/>
              <a:t>3)</a:t>
            </a:r>
            <a:r>
              <a:rPr lang="ru-RU" i="1" dirty="0"/>
              <a:t>Синицкий Д.В., </a:t>
            </a:r>
            <a:r>
              <a:rPr lang="ru-RU" i="1" baseline="30000" dirty="0"/>
              <a:t>1)</a:t>
            </a:r>
            <a:r>
              <a:rPr lang="ru-RU" i="1" u="sng" dirty="0" err="1"/>
              <a:t>СуворовД.А</a:t>
            </a:r>
            <a:r>
              <a:rPr lang="ru-RU" i="1" dirty="0"/>
              <a:t>., </a:t>
            </a:r>
            <a:r>
              <a:rPr lang="ru-RU" i="1" baseline="30000" dirty="0"/>
              <a:t>1)</a:t>
            </a:r>
            <a:r>
              <a:rPr lang="ru-RU" i="1" dirty="0"/>
              <a:t> Соловьева С.Л., </a:t>
            </a:r>
            <a:r>
              <a:rPr lang="ru-RU" i="1" baseline="30000" dirty="0"/>
              <a:t>3)</a:t>
            </a:r>
            <a:r>
              <a:rPr lang="ru-RU" i="1" dirty="0" err="1"/>
              <a:t>Чернихов</a:t>
            </a:r>
            <a:r>
              <a:rPr lang="ru-RU" i="1" dirty="0"/>
              <a:t> А.В., </a:t>
            </a:r>
            <a:r>
              <a:rPr lang="ru-RU" i="1" baseline="30000" dirty="0"/>
              <a:t>1)</a:t>
            </a:r>
            <a:r>
              <a:rPr lang="ru-RU" i="1" dirty="0"/>
              <a:t>Юферов А.Ю.</a:t>
            </a:r>
            <a:endParaRPr lang="ru-RU" dirty="0"/>
          </a:p>
          <a:p>
            <a:r>
              <a:rPr lang="ru-RU" i="1" dirty="0"/>
              <a:t>(</a:t>
            </a:r>
            <a:r>
              <a:rPr lang="ru-RU" i="1" baseline="30000" dirty="0"/>
              <a:t>1)</a:t>
            </a:r>
            <a:r>
              <a:rPr lang="ru-RU" i="1" dirty="0"/>
              <a:t>ООО «ЛСРМ», Зеленоград,</a:t>
            </a:r>
            <a:r>
              <a:rPr lang="ru-RU" i="1" baseline="30000" dirty="0"/>
              <a:t> 2)</a:t>
            </a:r>
            <a:r>
              <a:rPr lang="ru-RU" i="1" dirty="0"/>
              <a:t>ВНИИФТРИ </a:t>
            </a:r>
            <a:r>
              <a:rPr lang="ru-RU" i="1" dirty="0" err="1"/>
              <a:t>п.Менделеево</a:t>
            </a:r>
            <a:r>
              <a:rPr lang="ru-RU" i="1" dirty="0"/>
              <a:t>, </a:t>
            </a:r>
            <a:r>
              <a:rPr lang="ru-RU" i="1" baseline="30000" dirty="0"/>
              <a:t>3)</a:t>
            </a:r>
            <a:r>
              <a:rPr lang="ru-RU" i="1" dirty="0"/>
              <a:t>ЗАО «НПЦ «АСПЕКТ»)</a:t>
            </a:r>
            <a:endParaRPr lang="ru-RU" dirty="0"/>
          </a:p>
        </p:txBody>
      </p:sp>
    </p:spTree>
    <p:extLst>
      <p:ext uri="{BB962C8B-B14F-4D97-AF65-F5344CB8AC3E}">
        <p14:creationId xmlns:p14="http://schemas.microsoft.com/office/powerpoint/2010/main" val="3338737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10</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6" name="Rectangle 2"/>
          <p:cNvSpPr>
            <a:spLocks noChangeArrowheads="1"/>
          </p:cNvSpPr>
          <p:nvPr/>
        </p:nvSpPr>
        <p:spPr bwMode="auto">
          <a:xfrm>
            <a:off x="1043608" y="476672"/>
            <a:ext cx="7772400"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Основные технические характеристики СКГ-02-03</a:t>
            </a:r>
          </a:p>
        </p:txBody>
      </p:sp>
      <p:graphicFrame>
        <p:nvGraphicFramePr>
          <p:cNvPr id="8" name="Group 221"/>
          <p:cNvGraphicFramePr>
            <a:graphicFrameLocks noGrp="1"/>
          </p:cNvGraphicFramePr>
          <p:nvPr>
            <p:extLst>
              <p:ext uri="{D42A27DB-BD31-4B8C-83A1-F6EECF244321}">
                <p14:modId xmlns:p14="http://schemas.microsoft.com/office/powerpoint/2010/main" val="4093021813"/>
              </p:ext>
            </p:extLst>
          </p:nvPr>
        </p:nvGraphicFramePr>
        <p:xfrm>
          <a:off x="971600" y="1033436"/>
          <a:ext cx="8064145" cy="5204251"/>
        </p:xfrm>
        <a:graphic>
          <a:graphicData uri="http://schemas.openxmlformats.org/drawingml/2006/table">
            <a:tbl>
              <a:tblPr>
                <a:tableStyleId>{35758FB7-9AC5-4552-8A53-C91805E547FA}</a:tableStyleId>
              </a:tblPr>
              <a:tblGrid>
                <a:gridCol w="3884744"/>
                <a:gridCol w="1760157"/>
                <a:gridCol w="2419244"/>
              </a:tblGrid>
              <a:tr h="293586">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Количество гамма-спектрометрических трактов</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lnT w="38100" cap="flat" cmpd="sng" algn="ctr">
                      <a:solidFill>
                        <a:schemeClr val="bg1">
                          <a:lumMod val="60000"/>
                          <a:lumOff val="40000"/>
                        </a:schemeClr>
                      </a:solidFill>
                      <a:prstDash val="solid"/>
                      <a:round/>
                      <a:headEnd type="none" w="med" len="med"/>
                      <a:tailEnd type="none" w="med" len="med"/>
                    </a:lnT>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4</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R w="38100" cap="flat" cmpd="sng" algn="ctr">
                      <a:solidFill>
                        <a:schemeClr val="bg1">
                          <a:lumMod val="60000"/>
                          <a:lumOff val="40000"/>
                        </a:schemeClr>
                      </a:solidFill>
                      <a:prstDash val="solid"/>
                      <a:round/>
                      <a:headEnd type="none" w="med" len="med"/>
                      <a:tailEnd type="none" w="med" len="med"/>
                    </a:lnR>
                    <a:lnT w="38100" cap="flat" cmpd="sng" algn="ctr">
                      <a:solidFill>
                        <a:schemeClr val="bg1">
                          <a:lumMod val="60000"/>
                          <a:lumOff val="40000"/>
                        </a:schemeClr>
                      </a:solidFill>
                      <a:prstDash val="solid"/>
                      <a:round/>
                      <a:headEnd type="none" w="med" len="med"/>
                      <a:tailEnd type="none" w="med" len="med"/>
                    </a:lnT>
                  </a:tcPr>
                </a:tc>
              </a:tr>
              <a:tr h="293586">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Количество гамма-дозиметрических датчиков</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2</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540197">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Диапазон энергий регистрируемого гамма-излучения </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0,05 … 1,5 МэВ</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0,05 … 3,0 МэВ</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R w="38100" cap="flat" cmpd="sng" algn="ctr">
                      <a:solidFill>
                        <a:schemeClr val="bg1">
                          <a:lumMod val="60000"/>
                          <a:lumOff val="40000"/>
                        </a:schemeClr>
                      </a:solidFill>
                      <a:prstDash val="solid"/>
                      <a:round/>
                      <a:headEnd type="none" w="med" len="med"/>
                      <a:tailEnd type="none" w="med" len="med"/>
                    </a:lnR>
                  </a:tcPr>
                </a:tc>
              </a:tr>
              <a:tr h="293586">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Энергетическое разрешение по линии 662 кэВ (137</a:t>
                      </a:r>
                      <a:r>
                        <a:rPr kumimoji="0" lang="en-US" sz="1400" u="none" strike="noStrike" kern="1200" cap="none" normalizeH="0" baseline="0" dirty="0" smtClean="0">
                          <a:ln>
                            <a:noFill/>
                          </a:ln>
                          <a:effectLst/>
                        </a:rPr>
                        <a:t>Cs</a:t>
                      </a:r>
                      <a:r>
                        <a:rPr kumimoji="0" lang="ru-RU" sz="1400" u="none" strike="noStrike" kern="1200" cap="none" normalizeH="0" baseline="0" dirty="0" smtClean="0">
                          <a:ln>
                            <a:noFill/>
                          </a:ln>
                          <a:effectLst/>
                        </a:rPr>
                        <a:t>)</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для </a:t>
                      </a:r>
                      <a:r>
                        <a:rPr kumimoji="0" lang="en-US" sz="1400" u="none" strike="noStrike" kern="1200" cap="none" normalizeH="0" baseline="0" dirty="0" err="1" smtClean="0">
                          <a:ln>
                            <a:noFill/>
                          </a:ln>
                          <a:effectLst/>
                        </a:rPr>
                        <a:t>NaI</a:t>
                      </a:r>
                      <a:r>
                        <a:rPr kumimoji="0" lang="ru-RU" sz="1400" u="none" strike="noStrike" kern="1200" cap="none" normalizeH="0" baseline="0" dirty="0" smtClean="0">
                          <a:ln>
                            <a:noFill/>
                          </a:ln>
                          <a:effectLst/>
                        </a:rPr>
                        <a:t>(</a:t>
                      </a:r>
                      <a:r>
                        <a:rPr kumimoji="0" lang="en-US" sz="1400" u="none" strike="noStrike" kern="1200" cap="none" normalizeH="0" baseline="0" dirty="0" err="1" smtClean="0">
                          <a:ln>
                            <a:noFill/>
                          </a:ln>
                          <a:effectLst/>
                        </a:rPr>
                        <a:t>Tl</a:t>
                      </a:r>
                      <a:r>
                        <a:rPr kumimoji="0" lang="ru-RU" sz="1400" u="none" strike="noStrike" kern="1200" cap="none" normalizeH="0" baseline="0" dirty="0" smtClean="0">
                          <a:ln>
                            <a:noFill/>
                          </a:ln>
                          <a:effectLst/>
                        </a:rPr>
                        <a:t>)</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не более 8%</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93586">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для </a:t>
                      </a:r>
                      <a:r>
                        <a:rPr kumimoji="0" lang="en-US" sz="1400" u="none" strike="noStrike" kern="1200" cap="none" normalizeH="0" baseline="0" dirty="0" err="1" smtClean="0">
                          <a:ln>
                            <a:noFill/>
                          </a:ln>
                          <a:effectLst/>
                        </a:rPr>
                        <a:t>LaBr</a:t>
                      </a:r>
                      <a:r>
                        <a:rPr kumimoji="0" lang="ru-RU" sz="1400" u="none" strike="noStrike" kern="1200" cap="none" normalizeH="0" baseline="0" dirty="0" smtClean="0">
                          <a:ln>
                            <a:noFill/>
                          </a:ln>
                          <a:effectLst/>
                        </a:rPr>
                        <a:t>3(</a:t>
                      </a:r>
                      <a:r>
                        <a:rPr kumimoji="0" lang="en-US" sz="1400" u="none" strike="noStrike" kern="1200" cap="none" normalizeH="0" baseline="0" dirty="0" err="1" smtClean="0">
                          <a:ln>
                            <a:noFill/>
                          </a:ln>
                          <a:effectLst/>
                        </a:rPr>
                        <a:t>Ce</a:t>
                      </a:r>
                      <a:r>
                        <a:rPr kumimoji="0" lang="ru-RU" sz="1400" u="none" strike="noStrike" kern="1200" cap="none" normalizeH="0" baseline="0" dirty="0" smtClean="0">
                          <a:ln>
                            <a:noFill/>
                          </a:ln>
                          <a:effectLst/>
                        </a:rPr>
                        <a:t>)</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не более 3,5%</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390362">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Диапазон измерения мощности дозы гамма-излучения </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0,1 … 1</a:t>
                      </a:r>
                      <a:r>
                        <a:rPr kumimoji="0" lang="ru-RU" sz="1400" u="none" strike="noStrike" kern="1200" cap="none" normalizeH="0" baseline="0" dirty="0" smtClean="0">
                          <a:ln>
                            <a:noFill/>
                          </a:ln>
                          <a:effectLst/>
                          <a:sym typeface="Symbol" pitchFamily="18" charset="2"/>
                        </a:rPr>
                        <a:t>·</a:t>
                      </a:r>
                      <a:r>
                        <a:rPr kumimoji="0" lang="ru-RU" sz="1400" u="none" strike="noStrike" kern="1200" cap="none" normalizeH="0" baseline="0" dirty="0" smtClean="0">
                          <a:ln>
                            <a:noFill/>
                          </a:ln>
                          <a:effectLst/>
                        </a:rPr>
                        <a:t>105 </a:t>
                      </a:r>
                      <a:r>
                        <a:rPr kumimoji="0" lang="ru-RU" sz="1400" u="none" strike="noStrike" kern="1200" cap="none" normalizeH="0" baseline="0" dirty="0" err="1" smtClean="0">
                          <a:ln>
                            <a:noFill/>
                          </a:ln>
                          <a:effectLst/>
                        </a:rPr>
                        <a:t>мкЗв</a:t>
                      </a:r>
                      <a:r>
                        <a:rPr kumimoji="0" lang="ru-RU" sz="1400" u="none" strike="noStrike" kern="1200" cap="none" normalizeH="0" baseline="0" dirty="0" smtClean="0">
                          <a:ln>
                            <a:noFill/>
                          </a:ln>
                          <a:effectLst/>
                        </a:rPr>
                        <a:t>/ч</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R w="38100" cap="flat" cmpd="sng" algn="ctr">
                      <a:solidFill>
                        <a:schemeClr val="bg1">
                          <a:lumMod val="60000"/>
                          <a:lumOff val="40000"/>
                        </a:schemeClr>
                      </a:solidFill>
                      <a:prstDash val="solid"/>
                      <a:round/>
                      <a:headEnd type="none" w="med" len="med"/>
                      <a:tailEnd type="none" w="med" len="med"/>
                    </a:lnR>
                  </a:tcPr>
                </a:tc>
              </a:tr>
              <a:tr h="293586">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Диапазоны измерений удельной активности </a:t>
                      </a:r>
                      <a:r>
                        <a:rPr kumimoji="0" lang="en-US" sz="1400" u="none" strike="noStrike" kern="1200" cap="none" normalizeH="0" baseline="0" dirty="0" smtClean="0">
                          <a:ln>
                            <a:noFill/>
                          </a:ln>
                          <a:effectLst/>
                        </a:rPr>
                        <a:t>(P=</a:t>
                      </a:r>
                      <a:r>
                        <a:rPr kumimoji="0" lang="ru-RU" sz="1400" u="none" strike="noStrike" kern="1200" cap="none" normalizeH="0" baseline="0" dirty="0" smtClean="0">
                          <a:ln>
                            <a:noFill/>
                          </a:ln>
                          <a:effectLst/>
                        </a:rPr>
                        <a:t>0,95</a:t>
                      </a:r>
                      <a:r>
                        <a:rPr kumimoji="0" lang="en-US" sz="1400" u="none" strike="noStrike" kern="1200" cap="none" normalizeH="0" baseline="0" dirty="0" smtClean="0">
                          <a:ln>
                            <a:noFill/>
                          </a:ln>
                          <a:effectLst/>
                        </a:rPr>
                        <a:t>)</a:t>
                      </a:r>
                      <a:r>
                        <a:rPr kumimoji="0" lang="ru-RU" sz="1400" u="none" strike="noStrike" kern="1200" cap="none" normalizeH="0" baseline="0" dirty="0" smtClean="0">
                          <a:ln>
                            <a:noFill/>
                          </a:ln>
                          <a:effectLst/>
                        </a:rPr>
                        <a:t> </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smtClean="0">
                          <a:ln>
                            <a:noFill/>
                          </a:ln>
                          <a:effectLst/>
                        </a:rPr>
                        <a:t>для </a:t>
                      </a:r>
                      <a:r>
                        <a:rPr kumimoji="0" lang="en-US" sz="1400" u="none" strike="noStrike" kern="1200" cap="none" normalizeH="0" baseline="0" smtClean="0">
                          <a:ln>
                            <a:noFill/>
                          </a:ln>
                          <a:effectLst/>
                        </a:rPr>
                        <a:t>137Cs</a:t>
                      </a:r>
                      <a:endParaRPr kumimoji="0" lang="ru-RU" sz="1400" u="none" strike="noStrike" kern="1200" cap="none" normalizeH="0" baseline="0" smtClean="0">
                        <a:ln>
                          <a:noFill/>
                        </a:ln>
                        <a:solidFill>
                          <a:schemeClr val="dk1"/>
                        </a:solidFill>
                        <a:effectLst/>
                        <a:latin typeface="+mn-lt"/>
                        <a:ea typeface="+mn-ea"/>
                        <a:cs typeface="+mn-cs"/>
                      </a:endParaRPr>
                    </a:p>
                  </a:txBody>
                  <a:tcPr anchor="ctr" horzOverflow="overflow">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smtClean="0">
                          <a:ln>
                            <a:noFill/>
                          </a:ln>
                          <a:effectLst/>
                        </a:rPr>
                        <a:t>25 … 1</a:t>
                      </a:r>
                      <a:r>
                        <a:rPr kumimoji="0" lang="ru-RU" sz="1400" u="none" strike="noStrike" kern="1200" cap="none" normalizeH="0" baseline="0" smtClean="0">
                          <a:ln>
                            <a:noFill/>
                          </a:ln>
                          <a:effectLst/>
                          <a:sym typeface="Symbol" pitchFamily="18" charset="2"/>
                        </a:rPr>
                        <a:t>·1010 Бк/кг</a:t>
                      </a:r>
                      <a:endParaRPr kumimoji="0" lang="ru-RU" sz="1400" u="none" strike="noStrike" kern="1200" cap="none" normalizeH="0" baseline="0" smtClean="0">
                        <a:ln>
                          <a:noFill/>
                        </a:ln>
                        <a:solidFill>
                          <a:schemeClr val="dk1"/>
                        </a:solidFill>
                        <a:effectLst/>
                        <a:latin typeface="+mn-lt"/>
                        <a:ea typeface="+mn-ea"/>
                        <a:cs typeface="+mn-cs"/>
                        <a:sym typeface="Symbol" pitchFamily="18" charset="2"/>
                      </a:endParaRPr>
                    </a:p>
                  </a:txBody>
                  <a:tcPr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93586">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для</a:t>
                      </a:r>
                      <a:r>
                        <a:rPr kumimoji="0" lang="en-US" sz="1400" u="none" strike="noStrike" kern="1200" cap="none" normalizeH="0" baseline="0" dirty="0" smtClean="0">
                          <a:ln>
                            <a:noFill/>
                          </a:ln>
                          <a:effectLst/>
                        </a:rPr>
                        <a:t> 60Co</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sym typeface="Symbol" pitchFamily="18" charset="2"/>
                        </a:rPr>
                        <a:t>20 … 1·1010 Бк/кг</a:t>
                      </a:r>
                      <a:endParaRPr kumimoji="0" lang="ru-RU" sz="1400" u="none" strike="noStrike" kern="1200" cap="none" normalizeH="0" baseline="0" dirty="0" smtClean="0">
                        <a:ln>
                          <a:noFill/>
                        </a:ln>
                        <a:solidFill>
                          <a:schemeClr val="dk1"/>
                        </a:solidFill>
                        <a:effectLst/>
                        <a:latin typeface="+mn-lt"/>
                        <a:ea typeface="+mn-ea"/>
                        <a:cs typeface="+mn-cs"/>
                        <a:sym typeface="Symbol" pitchFamily="18" charset="2"/>
                      </a:endParaRPr>
                    </a:p>
                  </a:txBody>
                  <a:tcPr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499095">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Основная относительная погрешность измерения активности</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не более 30%</a:t>
                      </a:r>
                      <a:endParaRPr kumimoji="0" lang="ru-RU" sz="1400" u="none" strike="noStrike" kern="1200" cap="none" normalizeH="0" baseline="0" dirty="0" smtClean="0">
                        <a:ln>
                          <a:noFill/>
                        </a:ln>
                        <a:solidFill>
                          <a:schemeClr val="dk1"/>
                        </a:solidFill>
                        <a:effectLst/>
                        <a:latin typeface="+mn-lt"/>
                        <a:ea typeface="+mn-ea"/>
                        <a:cs typeface="+mn-cs"/>
                      </a:endParaRPr>
                    </a:p>
                  </a:txBody>
                  <a:tcPr marL="90000" marR="90000" marT="46800" marB="46800" anchor="ctr" horzOverflow="overflow">
                    <a:lnR w="38100" cap="flat" cmpd="sng" algn="ctr">
                      <a:solidFill>
                        <a:schemeClr val="bg1">
                          <a:lumMod val="60000"/>
                          <a:lumOff val="40000"/>
                        </a:schemeClr>
                      </a:solidFill>
                      <a:prstDash val="solid"/>
                      <a:round/>
                      <a:headEnd type="none" w="med" len="med"/>
                      <a:tailEnd type="none" w="med" len="med"/>
                    </a:lnR>
                  </a:tcPr>
                </a:tc>
              </a:tr>
              <a:tr h="295666">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Требуемое электропитание</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u="none" strike="noStrike" kern="1200" cap="none" normalizeH="0" baseline="0" dirty="0" smtClean="0">
                          <a:ln>
                            <a:noFill/>
                          </a:ln>
                          <a:effectLst/>
                        </a:rPr>
                        <a:t>~</a:t>
                      </a:r>
                      <a:r>
                        <a:rPr kumimoji="0" lang="ru-RU" sz="1400" u="none" strike="noStrike" kern="1200" cap="none" normalizeH="0" baseline="0" dirty="0" smtClean="0">
                          <a:ln>
                            <a:noFill/>
                          </a:ln>
                          <a:effectLst/>
                        </a:rPr>
                        <a:t>220/380</a:t>
                      </a:r>
                      <a:r>
                        <a:rPr kumimoji="0" lang="en-US" sz="1400" u="none" strike="noStrike" kern="1200" cap="none" normalizeH="0" baseline="0" dirty="0" smtClean="0">
                          <a:ln>
                            <a:noFill/>
                          </a:ln>
                          <a:effectLst/>
                        </a:rPr>
                        <a:t> </a:t>
                      </a:r>
                      <a:r>
                        <a:rPr kumimoji="0" lang="ru-RU" sz="1400" u="none" strike="noStrike" kern="1200" cap="none" normalizeH="0" baseline="0" dirty="0" smtClean="0">
                          <a:ln>
                            <a:noFill/>
                          </a:ln>
                          <a:effectLst/>
                        </a:rPr>
                        <a:t>В</a:t>
                      </a:r>
                      <a:endParaRPr kumimoji="0" lang="ru-RU" sz="1400" u="none" strike="noStrike" kern="1200" cap="none" normalizeH="0" baseline="0" dirty="0" smtClean="0">
                        <a:ln>
                          <a:noFill/>
                        </a:ln>
                        <a:solidFill>
                          <a:schemeClr val="dk1"/>
                        </a:solidFill>
                        <a:effectLst/>
                        <a:latin typeface="+mn-lt"/>
                        <a:ea typeface="+mn-ea"/>
                        <a:cs typeface="+mn-cs"/>
                      </a:endParaRPr>
                    </a:p>
                  </a:txBody>
                  <a:tcPr marL="90000" marR="90000" marT="46800" marB="46800"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95666">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Потребляемая мощность</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sym typeface="Symbol" pitchFamily="18" charset="2"/>
                        </a:rPr>
                        <a:t>2</a:t>
                      </a:r>
                      <a:r>
                        <a:rPr kumimoji="0" lang="en-US" sz="1400" u="none" strike="noStrike" kern="1200" cap="none" normalizeH="0" baseline="0" dirty="0" smtClean="0">
                          <a:ln>
                            <a:noFill/>
                          </a:ln>
                          <a:effectLst/>
                          <a:sym typeface="Symbol" pitchFamily="18" charset="2"/>
                        </a:rPr>
                        <a:t>000 </a:t>
                      </a:r>
                      <a:r>
                        <a:rPr kumimoji="0" lang="ru-RU" sz="1400" u="none" strike="noStrike" kern="1200" cap="none" normalizeH="0" baseline="0" dirty="0" smtClean="0">
                          <a:ln>
                            <a:noFill/>
                          </a:ln>
                          <a:effectLst/>
                          <a:sym typeface="Symbol" pitchFamily="18" charset="2"/>
                        </a:rPr>
                        <a:t>В·А </a:t>
                      </a:r>
                      <a:endParaRPr kumimoji="0" lang="en-US" sz="1400" u="none" strike="noStrike" kern="1200" cap="none" normalizeH="0" baseline="0" dirty="0" smtClean="0">
                        <a:ln>
                          <a:noFill/>
                        </a:ln>
                        <a:solidFill>
                          <a:schemeClr val="dk1"/>
                        </a:solidFill>
                        <a:effectLst/>
                        <a:latin typeface="+mn-lt"/>
                        <a:ea typeface="+mn-ea"/>
                        <a:cs typeface="+mn-cs"/>
                        <a:sym typeface="Symbol" pitchFamily="18" charset="2"/>
                      </a:endParaRPr>
                    </a:p>
                  </a:txBody>
                  <a:tcPr marL="90000" marR="90000" marT="46800" marB="46800" anchor="ctr" horzOverflow="overflow">
                    <a:lnR w="38100" cap="flat" cmpd="sng" algn="ctr">
                      <a:solidFill>
                        <a:schemeClr val="bg1">
                          <a:lumMod val="60000"/>
                          <a:lumOff val="40000"/>
                        </a:schemeClr>
                      </a:solidFill>
                      <a:prstDash val="solid"/>
                      <a:round/>
                      <a:headEnd type="none" w="med" len="med"/>
                      <a:tailEnd type="none" w="med" len="med"/>
                    </a:lnR>
                  </a:tcPr>
                </a:tc>
              </a:tr>
              <a:tr h="295666">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Масса измерительной установки в сборе</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u="none" strike="noStrike" kern="1200" cap="none" normalizeH="0" baseline="0" dirty="0" smtClean="0">
                          <a:ln>
                            <a:noFill/>
                          </a:ln>
                          <a:effectLst/>
                        </a:rPr>
                        <a:t>1155 </a:t>
                      </a:r>
                      <a:r>
                        <a:rPr kumimoji="0" lang="ru-RU" sz="1400" u="none" strike="noStrike" kern="1200" cap="none" normalizeH="0" baseline="0" dirty="0" smtClean="0">
                          <a:ln>
                            <a:noFill/>
                          </a:ln>
                          <a:effectLst/>
                        </a:rPr>
                        <a:t>кг</a:t>
                      </a:r>
                      <a:endParaRPr kumimoji="0" lang="ru-RU" sz="1400" u="none" strike="noStrike" kern="1200" cap="none" normalizeH="0" baseline="0" dirty="0" smtClean="0">
                        <a:ln>
                          <a:noFill/>
                        </a:ln>
                        <a:solidFill>
                          <a:schemeClr val="dk1"/>
                        </a:solidFill>
                        <a:effectLst/>
                        <a:latin typeface="+mn-lt"/>
                        <a:ea typeface="+mn-ea"/>
                        <a:cs typeface="+mn-cs"/>
                      </a:endParaRPr>
                    </a:p>
                  </a:txBody>
                  <a:tcPr marL="90000" marR="90000" marT="46800" marB="46800"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390362">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Габаритные размеры измерительной установки в сборе</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2910</a:t>
                      </a:r>
                      <a:r>
                        <a:rPr kumimoji="0" lang="ru-RU" sz="1400" u="none" strike="noStrike" kern="1200" cap="none" normalizeH="0" baseline="0" dirty="0" smtClean="0">
                          <a:ln>
                            <a:noFill/>
                          </a:ln>
                          <a:effectLst/>
                          <a:sym typeface="Symbol" pitchFamily="18" charset="2"/>
                        </a:rPr>
                        <a:t></a:t>
                      </a:r>
                      <a:r>
                        <a:rPr kumimoji="0" lang="ru-RU" sz="1400" u="none" strike="noStrike" kern="1200" cap="none" normalizeH="0" baseline="0" dirty="0" smtClean="0">
                          <a:ln>
                            <a:noFill/>
                          </a:ln>
                          <a:effectLst/>
                        </a:rPr>
                        <a:t>2000</a:t>
                      </a:r>
                      <a:r>
                        <a:rPr kumimoji="0" lang="ru-RU" sz="1400" u="none" strike="noStrike" kern="1200" cap="none" normalizeH="0" baseline="0" dirty="0" smtClean="0">
                          <a:ln>
                            <a:noFill/>
                          </a:ln>
                          <a:effectLst/>
                          <a:sym typeface="Symbol" pitchFamily="18" charset="2"/>
                        </a:rPr>
                        <a:t></a:t>
                      </a:r>
                      <a:r>
                        <a:rPr kumimoji="0" lang="ru-RU" sz="1400" u="none" strike="noStrike" kern="1200" cap="none" normalizeH="0" baseline="0" dirty="0" smtClean="0">
                          <a:ln>
                            <a:noFill/>
                          </a:ln>
                          <a:effectLst/>
                        </a:rPr>
                        <a:t>1982 мм</a:t>
                      </a:r>
                      <a:endParaRPr kumimoji="0" lang="ru-RU" sz="1400" u="none" strike="noStrike" kern="1200" cap="none" normalizeH="0" baseline="0" dirty="0" smtClean="0">
                        <a:ln>
                          <a:noFill/>
                        </a:ln>
                        <a:solidFill>
                          <a:schemeClr val="dk1"/>
                        </a:solidFill>
                        <a:effectLst/>
                        <a:latin typeface="+mn-lt"/>
                        <a:ea typeface="+mn-ea"/>
                        <a:cs typeface="+mn-cs"/>
                      </a:endParaRPr>
                    </a:p>
                  </a:txBody>
                  <a:tcPr marL="90000" marR="90000" marT="46800" marB="46800" anchor="ctr" horzOverflow="overflow">
                    <a:lnR w="38100" cap="flat" cmpd="sng" algn="ctr">
                      <a:solidFill>
                        <a:schemeClr val="bg1">
                          <a:lumMod val="60000"/>
                          <a:lumOff val="40000"/>
                        </a:schemeClr>
                      </a:solidFill>
                      <a:prstDash val="solid"/>
                      <a:round/>
                      <a:headEnd type="none" w="med" len="med"/>
                      <a:tailEnd type="none" w="med" len="med"/>
                    </a:lnR>
                  </a:tcPr>
                </a:tc>
              </a:tr>
              <a:tr h="295666">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Степень </a:t>
                      </a:r>
                      <a:r>
                        <a:rPr kumimoji="0" lang="ru-RU" sz="1400" u="none" strike="noStrike" kern="1200" cap="none" normalizeH="0" baseline="0" dirty="0" err="1" smtClean="0">
                          <a:ln>
                            <a:noFill/>
                          </a:ln>
                          <a:effectLst/>
                        </a:rPr>
                        <a:t>пылевлагозащиты</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u="none" strike="noStrike" kern="1200" cap="none" normalizeH="0" baseline="0" dirty="0" smtClean="0">
                          <a:ln>
                            <a:noFill/>
                          </a:ln>
                          <a:effectLst/>
                        </a:rPr>
                        <a:t>IP</a:t>
                      </a:r>
                      <a:r>
                        <a:rPr kumimoji="0" lang="ru-RU" sz="1400" u="none" strike="noStrike" kern="1200" cap="none" normalizeH="0" baseline="0" dirty="0" smtClean="0">
                          <a:ln>
                            <a:noFill/>
                          </a:ln>
                          <a:effectLst/>
                        </a:rPr>
                        <a:t>22</a:t>
                      </a:r>
                      <a:endParaRPr kumimoji="0" lang="ru-RU" sz="1400" u="none" strike="noStrike" kern="1200" cap="none" normalizeH="0" baseline="0" dirty="0" smtClean="0">
                        <a:ln>
                          <a:noFill/>
                        </a:ln>
                        <a:solidFill>
                          <a:schemeClr val="dk1"/>
                        </a:solidFill>
                        <a:effectLst/>
                        <a:latin typeface="+mn-lt"/>
                        <a:ea typeface="+mn-ea"/>
                        <a:cs typeface="+mn-cs"/>
                      </a:endParaRPr>
                    </a:p>
                  </a:txBody>
                  <a:tcPr marL="90000" marR="90000" marT="46800" marB="46800" anchor="ct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95666">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Рабочий диапазон температур</a:t>
                      </a:r>
                      <a:endParaRPr kumimoji="0" lang="ru-RU" sz="1400" u="none" strike="noStrike" kern="1200" cap="none" normalizeH="0" baseline="0" dirty="0" smtClean="0">
                        <a:ln>
                          <a:noFill/>
                        </a:ln>
                        <a:solidFill>
                          <a:schemeClr val="dk1"/>
                        </a:solidFill>
                        <a:effectLst/>
                        <a:latin typeface="+mn-lt"/>
                        <a:ea typeface="+mn-ea"/>
                        <a:cs typeface="+mn-cs"/>
                      </a:endParaRPr>
                    </a:p>
                  </a:txBody>
                  <a:tcPr anchor="ctr" horzOverflow="overflow">
                    <a:lnL w="38100" cap="flat" cmpd="sng" algn="ctr">
                      <a:solidFill>
                        <a:schemeClr val="bg1">
                          <a:lumMod val="60000"/>
                          <a:lumOff val="40000"/>
                        </a:schemeClr>
                      </a:solidFill>
                      <a:prstDash val="solid"/>
                      <a:round/>
                      <a:headEnd type="none" w="med" len="med"/>
                      <a:tailEnd type="none" w="med" len="med"/>
                    </a:lnL>
                    <a:lnB w="38100" cap="flat" cmpd="sng" algn="ctr">
                      <a:solidFill>
                        <a:schemeClr val="bg1">
                          <a:lumMod val="60000"/>
                          <a:lumOff val="40000"/>
                        </a:schemeClr>
                      </a:solidFill>
                      <a:prstDash val="solid"/>
                      <a:round/>
                      <a:headEnd type="none" w="med" len="med"/>
                      <a:tailEnd type="none" w="med" len="med"/>
                    </a:lnB>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kern="1200" cap="none" normalizeH="0" baseline="0" dirty="0" smtClean="0">
                          <a:ln>
                            <a:noFill/>
                          </a:ln>
                          <a:effectLst/>
                        </a:rPr>
                        <a:t>+5 .</a:t>
                      </a:r>
                      <a:r>
                        <a:rPr kumimoji="0" lang="en-US" sz="1400" u="none" strike="noStrike" kern="1200" cap="none" normalizeH="0" baseline="0" dirty="0" smtClean="0">
                          <a:ln>
                            <a:noFill/>
                          </a:ln>
                          <a:effectLst/>
                        </a:rPr>
                        <a:t>.</a:t>
                      </a:r>
                      <a:r>
                        <a:rPr kumimoji="0" lang="ru-RU" sz="1400" u="none" strike="noStrike" kern="1200" cap="none" normalizeH="0" baseline="0" dirty="0" smtClean="0">
                          <a:ln>
                            <a:noFill/>
                          </a:ln>
                          <a:effectLst/>
                        </a:rPr>
                        <a:t>. +40 </a:t>
                      </a:r>
                      <a:r>
                        <a:rPr kumimoji="0" lang="ru-RU" sz="1400" u="none" strike="noStrike" kern="1200" cap="none" normalizeH="0" baseline="0" dirty="0" smtClean="0">
                          <a:ln>
                            <a:noFill/>
                          </a:ln>
                          <a:effectLst/>
                          <a:sym typeface="Symbol" pitchFamily="18" charset="2"/>
                        </a:rPr>
                        <a:t></a:t>
                      </a:r>
                      <a:r>
                        <a:rPr kumimoji="0" lang="ru-RU" sz="1400" u="none" strike="noStrike" kern="1200" cap="none" normalizeH="0" baseline="0" dirty="0" smtClean="0">
                          <a:ln>
                            <a:noFill/>
                          </a:ln>
                          <a:effectLst/>
                        </a:rPr>
                        <a:t>С</a:t>
                      </a:r>
                      <a:endParaRPr kumimoji="0" lang="en-US" sz="1400" u="none" strike="noStrike" kern="1200" cap="none" normalizeH="0" baseline="0" dirty="0" smtClean="0">
                        <a:ln>
                          <a:noFill/>
                        </a:ln>
                        <a:solidFill>
                          <a:schemeClr val="dk1"/>
                        </a:solidFill>
                        <a:effectLst/>
                        <a:latin typeface="+mn-lt"/>
                        <a:ea typeface="+mn-ea"/>
                        <a:cs typeface="+mn-cs"/>
                      </a:endParaRPr>
                    </a:p>
                  </a:txBody>
                  <a:tcPr marL="90000" marR="90000" marT="46800" marB="46800" anchor="ctr" horzOverflow="overflow">
                    <a:lnR w="38100" cap="flat" cmpd="sng" algn="ctr">
                      <a:solidFill>
                        <a:schemeClr val="bg1">
                          <a:lumMod val="60000"/>
                          <a:lumOff val="40000"/>
                        </a:schemeClr>
                      </a:solidFill>
                      <a:prstDash val="solid"/>
                      <a:round/>
                      <a:headEnd type="none" w="med" len="med"/>
                      <a:tailEnd type="none" w="med" len="med"/>
                    </a:lnR>
                    <a:lnB w="38100" cap="flat" cmpd="sng" algn="ctr">
                      <a:solidFill>
                        <a:schemeClr val="bg1">
                          <a:lumMod val="60000"/>
                          <a:lumOff val="40000"/>
                        </a:schemeClr>
                      </a:solidFill>
                      <a:prstDash val="solid"/>
                      <a:round/>
                      <a:headEnd type="none" w="med" len="med"/>
                      <a:tailEnd type="none" w="med" len="med"/>
                    </a:lnB>
                  </a:tcPr>
                </a:tc>
              </a:tr>
            </a:tbl>
          </a:graphicData>
        </a:graphic>
      </p:graphicFrame>
      <p:sp>
        <p:nvSpPr>
          <p:cNvPr id="9" name="TextBox 8"/>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10" name="Picture 4"/>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3120235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11</a:t>
            </a:fld>
            <a:endParaRPr lang="ru-RU" dirty="0"/>
          </a:p>
        </p:txBody>
      </p:sp>
      <p:pic>
        <p:nvPicPr>
          <p:cNvPr id="5126" name="Picture 4"/>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8" name="Rectangle 2"/>
          <p:cNvSpPr>
            <a:spLocks noChangeArrowheads="1"/>
          </p:cNvSpPr>
          <p:nvPr/>
        </p:nvSpPr>
        <p:spPr bwMode="auto">
          <a:xfrm>
            <a:off x="971600" y="476672"/>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smtClean="0">
                <a:solidFill>
                  <a:srgbClr val="FFFF00"/>
                </a:solidFill>
              </a:rPr>
              <a:t>Возможный вариант заполнения контейнера НЗК</a:t>
            </a:r>
            <a:endParaRPr lang="ru-RU" sz="2000" b="1" dirty="0">
              <a:solidFill>
                <a:srgbClr val="FFFF00"/>
              </a:solidFill>
            </a:endParaRPr>
          </a:p>
        </p:txBody>
      </p:sp>
      <p:sp>
        <p:nvSpPr>
          <p:cNvPr id="9" name="TextBox 8"/>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412776"/>
            <a:ext cx="522922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477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12</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8" name="TextBox 7"/>
          <p:cNvSpPr txBox="1">
            <a:spLocks noRot="1" noChangeAspect="1" noMove="1" noResize="1" noEditPoints="1" noAdjustHandles="1" noChangeArrowheads="1" noChangeShapeType="1" noTextEdit="1"/>
          </p:cNvSpPr>
          <p:nvPr/>
        </p:nvSpPr>
        <p:spPr>
          <a:xfrm>
            <a:off x="783272" y="1876606"/>
            <a:ext cx="4422275" cy="523220"/>
          </a:xfrm>
          <a:prstGeom prst="rect">
            <a:avLst/>
          </a:prstGeom>
          <a:blipFill rotWithShape="1">
            <a:blip r:embed="rId3"/>
            <a:stretch>
              <a:fillRect/>
            </a:stretch>
          </a:blipFill>
        </p:spPr>
        <p:txBody>
          <a:bodyPr/>
          <a:lstStyle/>
          <a:p>
            <a:r>
              <a:rPr lang="ru-RU">
                <a:noFill/>
              </a:rPr>
              <a:t> </a:t>
            </a:r>
          </a:p>
        </p:txBody>
      </p:sp>
      <p:grpSp>
        <p:nvGrpSpPr>
          <p:cNvPr id="10" name="Группа 35"/>
          <p:cNvGrpSpPr>
            <a:grpSpLocks/>
          </p:cNvGrpSpPr>
          <p:nvPr/>
        </p:nvGrpSpPr>
        <p:grpSpPr bwMode="auto">
          <a:xfrm>
            <a:off x="5040734" y="980728"/>
            <a:ext cx="3866729" cy="3217152"/>
            <a:chOff x="4788024" y="713437"/>
            <a:chExt cx="3905250" cy="3390900"/>
          </a:xfrm>
        </p:grpSpPr>
        <p:pic>
          <p:nvPicPr>
            <p:cNvPr id="11" name="Picture 14"/>
            <p:cNvPicPr>
              <a:picLocks noChangeAspect="1" noChangeArrowheads="1"/>
            </p:cNvPicPr>
            <p:nvPr/>
          </p:nvPicPr>
          <p:blipFill>
            <a:blip r:embed="rId4">
              <a:clrChange>
                <a:clrFrom>
                  <a:srgbClr val="808080"/>
                </a:clrFrom>
                <a:clrTo>
                  <a:srgbClr val="808080">
                    <a:alpha val="0"/>
                  </a:srgbClr>
                </a:clrTo>
              </a:clrChange>
              <a:extLst>
                <a:ext uri="{28A0092B-C50C-407E-A947-70E740481C1C}">
                  <a14:useLocalDpi xmlns:a14="http://schemas.microsoft.com/office/drawing/2010/main" val="0"/>
                </a:ext>
              </a:extLst>
            </a:blip>
            <a:srcRect/>
            <a:stretch>
              <a:fillRect/>
            </a:stretch>
          </p:blipFill>
          <p:spPr bwMode="auto">
            <a:xfrm>
              <a:off x="4788024" y="713437"/>
              <a:ext cx="39052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791913" y="1669112"/>
              <a:ext cx="647700" cy="584200"/>
            </a:xfrm>
            <a:prstGeom prst="rect">
              <a:avLst/>
            </a:prstGeom>
            <a:noFill/>
          </p:spPr>
          <p:txBody>
            <a:bodyPr>
              <a:spAutoFit/>
            </a:bodyPr>
            <a:lstStyle/>
            <a:p>
              <a:pPr fontAlgn="auto">
                <a:spcBef>
                  <a:spcPts val="0"/>
                </a:spcBef>
                <a:spcAft>
                  <a:spcPts val="0"/>
                </a:spcAft>
                <a:defRPr/>
              </a:pPr>
              <a:r>
                <a:rPr lang="en-US" sz="3200" dirty="0">
                  <a:solidFill>
                    <a:schemeClr val="accent5">
                      <a:lumMod val="50000"/>
                    </a:schemeClr>
                  </a:solidFill>
                  <a:latin typeface="+mn-lt"/>
                  <a:cs typeface="+mn-cs"/>
                </a:rPr>
                <a:t>A</a:t>
              </a:r>
              <a:r>
                <a:rPr lang="en-US" sz="3200" baseline="-25000" dirty="0">
                  <a:solidFill>
                    <a:schemeClr val="accent5">
                      <a:lumMod val="50000"/>
                    </a:schemeClr>
                  </a:solidFill>
                  <a:latin typeface="+mn-lt"/>
                  <a:cs typeface="+mn-cs"/>
                </a:rPr>
                <a:t>1</a:t>
              </a:r>
              <a:endParaRPr lang="ru-RU" sz="3200" dirty="0">
                <a:solidFill>
                  <a:schemeClr val="accent5">
                    <a:lumMod val="50000"/>
                  </a:schemeClr>
                </a:solidFill>
                <a:latin typeface="+mn-lt"/>
                <a:cs typeface="+mn-cs"/>
              </a:endParaRPr>
            </a:p>
          </p:txBody>
        </p:sp>
        <p:sp>
          <p:nvSpPr>
            <p:cNvPr id="13" name="TextBox 12"/>
            <p:cNvSpPr txBox="1"/>
            <p:nvPr/>
          </p:nvSpPr>
          <p:spPr>
            <a:xfrm>
              <a:off x="5791913" y="2610860"/>
              <a:ext cx="647700" cy="584200"/>
            </a:xfrm>
            <a:prstGeom prst="rect">
              <a:avLst/>
            </a:prstGeom>
            <a:noFill/>
          </p:spPr>
          <p:txBody>
            <a:bodyPr>
              <a:spAutoFit/>
            </a:bodyPr>
            <a:lstStyle/>
            <a:p>
              <a:pPr fontAlgn="auto">
                <a:spcBef>
                  <a:spcPts val="0"/>
                </a:spcBef>
                <a:spcAft>
                  <a:spcPts val="0"/>
                </a:spcAft>
                <a:defRPr/>
              </a:pPr>
              <a:r>
                <a:rPr lang="en-US" sz="3200" dirty="0">
                  <a:solidFill>
                    <a:schemeClr val="accent5">
                      <a:lumMod val="50000"/>
                    </a:schemeClr>
                  </a:solidFill>
                  <a:latin typeface="+mn-lt"/>
                  <a:cs typeface="+mn-cs"/>
                </a:rPr>
                <a:t>A</a:t>
              </a:r>
              <a:r>
                <a:rPr lang="en-US" sz="3200" baseline="-25000" dirty="0">
                  <a:solidFill>
                    <a:schemeClr val="accent5">
                      <a:lumMod val="50000"/>
                    </a:schemeClr>
                  </a:solidFill>
                  <a:latin typeface="+mn-lt"/>
                  <a:cs typeface="+mn-cs"/>
                </a:rPr>
                <a:t>2</a:t>
              </a:r>
              <a:endParaRPr lang="ru-RU" sz="3200" dirty="0">
                <a:solidFill>
                  <a:schemeClr val="accent5">
                    <a:lumMod val="50000"/>
                  </a:schemeClr>
                </a:solidFill>
                <a:latin typeface="+mn-lt"/>
                <a:cs typeface="+mn-cs"/>
              </a:endParaRPr>
            </a:p>
          </p:txBody>
        </p:sp>
        <p:cxnSp>
          <p:nvCxnSpPr>
            <p:cNvPr id="14" name="Прямая со стрелкой 13"/>
            <p:cNvCxnSpPr/>
            <p:nvPr/>
          </p:nvCxnSpPr>
          <p:spPr bwMode="auto">
            <a:xfrm>
              <a:off x="6326311" y="1961212"/>
              <a:ext cx="1125538" cy="100012"/>
            </a:xfrm>
            <a:prstGeom prst="straightConnector1">
              <a:avLst/>
            </a:prstGeom>
            <a:solidFill>
              <a:schemeClr val="accent1"/>
            </a:solidFill>
            <a:ln w="38100" cap="flat" cmpd="sng" algn="ctr">
              <a:solidFill>
                <a:schemeClr val="accent6">
                  <a:lumMod val="75000"/>
                </a:schemeClr>
              </a:solidFill>
              <a:prstDash val="solid"/>
              <a:round/>
              <a:headEnd type="none" w="med" len="med"/>
              <a:tailEnd type="arrow"/>
            </a:ln>
            <a:effectLst/>
          </p:spPr>
        </p:cxnSp>
        <p:cxnSp>
          <p:nvCxnSpPr>
            <p:cNvPr id="15" name="Прямая со стрелкой 14"/>
            <p:cNvCxnSpPr/>
            <p:nvPr/>
          </p:nvCxnSpPr>
          <p:spPr bwMode="auto">
            <a:xfrm flipV="1">
              <a:off x="6192961" y="2213624"/>
              <a:ext cx="1258888" cy="639763"/>
            </a:xfrm>
            <a:prstGeom prst="straightConnector1">
              <a:avLst/>
            </a:prstGeom>
            <a:solidFill>
              <a:schemeClr val="accent1"/>
            </a:solidFill>
            <a:ln w="38100" cap="flat" cmpd="sng" algn="ctr">
              <a:solidFill>
                <a:schemeClr val="accent6">
                  <a:lumMod val="75000"/>
                </a:schemeClr>
              </a:solidFill>
              <a:prstDash val="solid"/>
              <a:round/>
              <a:headEnd type="none" w="med" len="med"/>
              <a:tailEnd type="arrow"/>
            </a:ln>
            <a:effectLst/>
          </p:spPr>
        </p:cxnSp>
        <p:sp>
          <p:nvSpPr>
            <p:cNvPr id="16" name="Прямоугольник 15"/>
            <p:cNvSpPr>
              <a:spLocks noRot="1" noChangeAspect="1" noMove="1" noResize="1" noEditPoints="1" noAdjustHandles="1" noChangeArrowheads="1" noChangeShapeType="1" noTextEdit="1"/>
            </p:cNvSpPr>
            <p:nvPr/>
          </p:nvSpPr>
          <p:spPr>
            <a:xfrm>
              <a:off x="6709489" y="1336450"/>
              <a:ext cx="742831" cy="523220"/>
            </a:xfrm>
            <a:prstGeom prst="rect">
              <a:avLst/>
            </a:prstGeom>
            <a:blipFill rotWithShape="1">
              <a:blip r:embed="rId5"/>
              <a:stretch>
                <a:fillRect/>
              </a:stretch>
            </a:blipFill>
          </p:spPr>
          <p:txBody>
            <a:bodyPr/>
            <a:lstStyle/>
            <a:p>
              <a:r>
                <a:rPr lang="ru-RU">
                  <a:noFill/>
                </a:rPr>
                <a:t> </a:t>
              </a:r>
            </a:p>
          </p:txBody>
        </p:sp>
      </p:grpSp>
      <p:grpSp>
        <p:nvGrpSpPr>
          <p:cNvPr id="17" name="Группа 42"/>
          <p:cNvGrpSpPr>
            <a:grpSpLocks noChangeAspect="1"/>
          </p:cNvGrpSpPr>
          <p:nvPr/>
        </p:nvGrpSpPr>
        <p:grpSpPr bwMode="auto">
          <a:xfrm>
            <a:off x="939934" y="2588680"/>
            <a:ext cx="3488050" cy="3218400"/>
            <a:chOff x="1445705" y="2774118"/>
            <a:chExt cx="3819525" cy="3524250"/>
          </a:xfrm>
        </p:grpSpPr>
        <p:pic>
          <p:nvPicPr>
            <p:cNvPr id="18" name="Picture 12"/>
            <p:cNvPicPr>
              <a:picLocks noChangeAspect="1" noChangeArrowheads="1"/>
            </p:cNvPicPr>
            <p:nvPr/>
          </p:nvPicPr>
          <p:blipFill>
            <a:blip r:embed="rId6">
              <a:clrChange>
                <a:clrFrom>
                  <a:srgbClr val="808080"/>
                </a:clrFrom>
                <a:clrTo>
                  <a:srgbClr val="808080">
                    <a:alpha val="0"/>
                  </a:srgbClr>
                </a:clrTo>
              </a:clrChange>
              <a:extLst>
                <a:ext uri="{28A0092B-C50C-407E-A947-70E740481C1C}">
                  <a14:useLocalDpi xmlns:a14="http://schemas.microsoft.com/office/drawing/2010/main" val="0"/>
                </a:ext>
              </a:extLst>
            </a:blip>
            <a:srcRect/>
            <a:stretch>
              <a:fillRect/>
            </a:stretch>
          </p:blipFill>
          <p:spPr bwMode="auto">
            <a:xfrm>
              <a:off x="1445705" y="2774118"/>
              <a:ext cx="381952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451385" y="3686843"/>
              <a:ext cx="698163" cy="640347"/>
            </a:xfrm>
            <a:prstGeom prst="rect">
              <a:avLst/>
            </a:prstGeom>
            <a:noFill/>
          </p:spPr>
          <p:txBody>
            <a:bodyPr wrap="square">
              <a:spAutoFit/>
            </a:bodyPr>
            <a:lstStyle/>
            <a:p>
              <a:pPr fontAlgn="auto">
                <a:spcBef>
                  <a:spcPts val="0"/>
                </a:spcBef>
                <a:spcAft>
                  <a:spcPts val="0"/>
                </a:spcAft>
                <a:defRPr/>
              </a:pPr>
              <a:r>
                <a:rPr lang="en-US" sz="3200" dirty="0">
                  <a:solidFill>
                    <a:schemeClr val="accent5">
                      <a:lumMod val="50000"/>
                    </a:schemeClr>
                  </a:solidFill>
                  <a:latin typeface="+mn-lt"/>
                  <a:cs typeface="+mn-cs"/>
                </a:rPr>
                <a:t>A</a:t>
              </a:r>
              <a:r>
                <a:rPr lang="en-US" sz="3200" baseline="-25000" dirty="0">
                  <a:solidFill>
                    <a:schemeClr val="accent5">
                      <a:lumMod val="50000"/>
                    </a:schemeClr>
                  </a:solidFill>
                  <a:latin typeface="+mn-lt"/>
                  <a:cs typeface="+mn-cs"/>
                </a:rPr>
                <a:t>1</a:t>
              </a:r>
              <a:endParaRPr lang="ru-RU" sz="3200" dirty="0">
                <a:solidFill>
                  <a:schemeClr val="accent5">
                    <a:lumMod val="50000"/>
                  </a:schemeClr>
                </a:solidFill>
                <a:latin typeface="+mn-lt"/>
                <a:cs typeface="+mn-cs"/>
              </a:endParaRPr>
            </a:p>
          </p:txBody>
        </p:sp>
        <p:sp>
          <p:nvSpPr>
            <p:cNvPr id="20" name="TextBox 19"/>
            <p:cNvSpPr txBox="1"/>
            <p:nvPr/>
          </p:nvSpPr>
          <p:spPr>
            <a:xfrm>
              <a:off x="2451385" y="4690835"/>
              <a:ext cx="720387" cy="643445"/>
            </a:xfrm>
            <a:prstGeom prst="rect">
              <a:avLst/>
            </a:prstGeom>
            <a:noFill/>
          </p:spPr>
          <p:txBody>
            <a:bodyPr wrap="square">
              <a:spAutoFit/>
            </a:bodyPr>
            <a:lstStyle/>
            <a:p>
              <a:pPr fontAlgn="auto">
                <a:spcBef>
                  <a:spcPts val="0"/>
                </a:spcBef>
                <a:spcAft>
                  <a:spcPts val="0"/>
                </a:spcAft>
                <a:defRPr/>
              </a:pPr>
              <a:r>
                <a:rPr lang="en-US" sz="3200" dirty="0">
                  <a:solidFill>
                    <a:schemeClr val="accent5">
                      <a:lumMod val="50000"/>
                    </a:schemeClr>
                  </a:solidFill>
                  <a:latin typeface="+mn-lt"/>
                  <a:cs typeface="+mn-cs"/>
                </a:rPr>
                <a:t>A</a:t>
              </a:r>
              <a:r>
                <a:rPr lang="en-US" sz="3200" baseline="-25000" dirty="0">
                  <a:solidFill>
                    <a:schemeClr val="accent5">
                      <a:lumMod val="50000"/>
                    </a:schemeClr>
                  </a:solidFill>
                  <a:latin typeface="+mn-lt"/>
                  <a:cs typeface="+mn-cs"/>
                </a:rPr>
                <a:t>2</a:t>
              </a:r>
              <a:endParaRPr lang="ru-RU" sz="3200" dirty="0">
                <a:solidFill>
                  <a:schemeClr val="accent5">
                    <a:lumMod val="50000"/>
                  </a:schemeClr>
                </a:solidFill>
                <a:latin typeface="+mn-lt"/>
                <a:cs typeface="+mn-cs"/>
              </a:endParaRPr>
            </a:p>
          </p:txBody>
        </p:sp>
        <p:cxnSp>
          <p:nvCxnSpPr>
            <p:cNvPr id="21" name="Прямая со стрелкой 20"/>
            <p:cNvCxnSpPr/>
            <p:nvPr/>
          </p:nvCxnSpPr>
          <p:spPr bwMode="auto">
            <a:xfrm>
              <a:off x="3065749" y="3853683"/>
              <a:ext cx="882650" cy="1009650"/>
            </a:xfrm>
            <a:prstGeom prst="straightConnector1">
              <a:avLst/>
            </a:prstGeom>
            <a:solidFill>
              <a:schemeClr val="accent1"/>
            </a:solidFill>
            <a:ln w="38100" cap="flat" cmpd="sng" algn="ctr">
              <a:solidFill>
                <a:schemeClr val="accent6">
                  <a:lumMod val="75000"/>
                </a:schemeClr>
              </a:solidFill>
              <a:prstDash val="solid"/>
              <a:round/>
              <a:headEnd type="none" w="med" len="med"/>
              <a:tailEnd type="arrow"/>
            </a:ln>
            <a:effectLst/>
          </p:spPr>
        </p:cxnSp>
        <p:cxnSp>
          <p:nvCxnSpPr>
            <p:cNvPr id="22" name="Прямая со стрелкой 21"/>
            <p:cNvCxnSpPr/>
            <p:nvPr/>
          </p:nvCxnSpPr>
          <p:spPr bwMode="auto">
            <a:xfrm>
              <a:off x="2762536" y="4712521"/>
              <a:ext cx="1185863" cy="300037"/>
            </a:xfrm>
            <a:prstGeom prst="straightConnector1">
              <a:avLst/>
            </a:prstGeom>
            <a:solidFill>
              <a:schemeClr val="accent1"/>
            </a:solidFill>
            <a:ln w="38100" cap="flat" cmpd="sng" algn="ctr">
              <a:solidFill>
                <a:schemeClr val="accent6">
                  <a:lumMod val="75000"/>
                </a:schemeClr>
              </a:solidFill>
              <a:prstDash val="solid"/>
              <a:round/>
              <a:headEnd type="none" w="med" len="med"/>
              <a:tailEnd type="arrow"/>
            </a:ln>
            <a:effectLst/>
          </p:spPr>
        </p:cxnSp>
        <p:sp>
          <p:nvSpPr>
            <p:cNvPr id="23" name="Прямоугольник 22"/>
            <p:cNvSpPr>
              <a:spLocks noRot="1" noChangeAspect="1" noMove="1" noResize="1" noEditPoints="1" noAdjustHandles="1" noChangeArrowheads="1" noChangeShapeType="1" noTextEdit="1"/>
            </p:cNvSpPr>
            <p:nvPr/>
          </p:nvSpPr>
          <p:spPr>
            <a:xfrm>
              <a:off x="3449194" y="3803970"/>
              <a:ext cx="742831" cy="523220"/>
            </a:xfrm>
            <a:prstGeom prst="rect">
              <a:avLst/>
            </a:prstGeom>
            <a:blipFill rotWithShape="1">
              <a:blip r:embed="rId7"/>
              <a:stretch>
                <a:fillRect/>
              </a:stretch>
            </a:blipFill>
          </p:spPr>
          <p:txBody>
            <a:bodyPr/>
            <a:lstStyle/>
            <a:p>
              <a:r>
                <a:rPr lang="ru-RU">
                  <a:noFill/>
                </a:rPr>
                <a:t> </a:t>
              </a:r>
            </a:p>
          </p:txBody>
        </p:sp>
        <p:sp>
          <p:nvSpPr>
            <p:cNvPr id="24" name="Прямоугольник 23"/>
            <p:cNvSpPr>
              <a:spLocks noRot="1" noChangeAspect="1" noMove="1" noResize="1" noEditPoints="1" noAdjustHandles="1" noChangeArrowheads="1" noChangeShapeType="1" noTextEdit="1"/>
            </p:cNvSpPr>
            <p:nvPr/>
          </p:nvSpPr>
          <p:spPr>
            <a:xfrm>
              <a:off x="3093762" y="4908309"/>
              <a:ext cx="755526" cy="523220"/>
            </a:xfrm>
            <a:prstGeom prst="rect">
              <a:avLst/>
            </a:prstGeom>
            <a:blipFill rotWithShape="1">
              <a:blip r:embed="rId8"/>
              <a:stretch>
                <a:fillRect/>
              </a:stretch>
            </a:blipFill>
          </p:spPr>
          <p:txBody>
            <a:bodyPr/>
            <a:lstStyle/>
            <a:p>
              <a:r>
                <a:rPr lang="ru-RU">
                  <a:noFill/>
                </a:rPr>
                <a:t> </a:t>
              </a:r>
            </a:p>
          </p:txBody>
        </p:sp>
      </p:grpSp>
      <p:sp>
        <p:nvSpPr>
          <p:cNvPr id="25" name="TextBox 24"/>
          <p:cNvSpPr txBox="1">
            <a:spLocks noRot="1" noChangeAspect="1" noMove="1" noResize="1" noEditPoints="1" noAdjustHandles="1" noChangeArrowheads="1" noChangeShapeType="1" noTextEdit="1"/>
          </p:cNvSpPr>
          <p:nvPr/>
        </p:nvSpPr>
        <p:spPr>
          <a:xfrm>
            <a:off x="3596607" y="5662595"/>
            <a:ext cx="2527306" cy="523220"/>
          </a:xfrm>
          <a:prstGeom prst="rect">
            <a:avLst/>
          </a:prstGeom>
          <a:blipFill rotWithShape="1">
            <a:blip r:embed="rId9"/>
            <a:stretch>
              <a:fillRect/>
            </a:stretch>
          </a:blipFill>
        </p:spPr>
        <p:txBody>
          <a:bodyPr/>
          <a:lstStyle/>
          <a:p>
            <a:r>
              <a:rPr lang="ru-RU">
                <a:noFill/>
              </a:rPr>
              <a:t> </a:t>
            </a:r>
          </a:p>
        </p:txBody>
      </p:sp>
      <p:sp>
        <p:nvSpPr>
          <p:cNvPr id="26" name="TextBox 25"/>
          <p:cNvSpPr txBox="1">
            <a:spLocks noRot="1" noChangeAspect="1" noMove="1" noResize="1" noEditPoints="1" noAdjustHandles="1" noChangeArrowheads="1" noChangeShapeType="1" noTextEdit="1"/>
          </p:cNvSpPr>
          <p:nvPr/>
        </p:nvSpPr>
        <p:spPr>
          <a:xfrm>
            <a:off x="1124774" y="5696508"/>
            <a:ext cx="2471833" cy="523220"/>
          </a:xfrm>
          <a:prstGeom prst="rect">
            <a:avLst/>
          </a:prstGeom>
          <a:blipFill rotWithShape="1">
            <a:blip r:embed="rId10"/>
            <a:stretch>
              <a:fillRect/>
            </a:stretch>
          </a:blipFill>
        </p:spPr>
        <p:txBody>
          <a:bodyPr/>
          <a:lstStyle/>
          <a:p>
            <a:r>
              <a:rPr lang="ru-RU">
                <a:noFill/>
              </a:rPr>
              <a:t> </a:t>
            </a:r>
          </a:p>
        </p:txBody>
      </p:sp>
      <p:sp>
        <p:nvSpPr>
          <p:cNvPr id="27" name="TextBox 26"/>
          <p:cNvSpPr txBox="1">
            <a:spLocks noRot="1" noChangeAspect="1" noMove="1" noResize="1" noEditPoints="1" noAdjustHandles="1" noChangeArrowheads="1" noChangeShapeType="1" noTextEdit="1"/>
          </p:cNvSpPr>
          <p:nvPr/>
        </p:nvSpPr>
        <p:spPr>
          <a:xfrm>
            <a:off x="5169322" y="4858030"/>
            <a:ext cx="3579141" cy="648063"/>
          </a:xfrm>
          <a:prstGeom prst="rect">
            <a:avLst/>
          </a:prstGeom>
          <a:blipFill rotWithShape="1">
            <a:blip r:embed="rId11"/>
            <a:stretch>
              <a:fillRect/>
            </a:stretch>
          </a:blipFill>
        </p:spPr>
        <p:txBody>
          <a:bodyPr/>
          <a:lstStyle/>
          <a:p>
            <a:r>
              <a:rPr lang="ru-RU">
                <a:noFill/>
              </a:rPr>
              <a:t> </a:t>
            </a:r>
          </a:p>
        </p:txBody>
      </p:sp>
      <p:sp>
        <p:nvSpPr>
          <p:cNvPr id="29" name="TextBox 28"/>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sp>
        <p:nvSpPr>
          <p:cNvPr id="28" name="Rectangle 2"/>
          <p:cNvSpPr>
            <a:spLocks noChangeArrowheads="1"/>
          </p:cNvSpPr>
          <p:nvPr/>
        </p:nvSpPr>
        <p:spPr bwMode="auto">
          <a:xfrm>
            <a:off x="971600" y="476672"/>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Особенности измерений </a:t>
            </a:r>
            <a:r>
              <a:rPr lang="ru-RU" sz="2000" b="1" dirty="0" smtClean="0">
                <a:solidFill>
                  <a:srgbClr val="FFFF00"/>
                </a:solidFill>
              </a:rPr>
              <a:t>больших объектов</a:t>
            </a:r>
            <a:endParaRPr lang="ru-RU" sz="2000" b="1" dirty="0">
              <a:solidFill>
                <a:srgbClr val="FFFF00"/>
              </a:solidFill>
            </a:endParaRPr>
          </a:p>
        </p:txBody>
      </p:sp>
      <p:sp>
        <p:nvSpPr>
          <p:cNvPr id="9" name="TextBox 8"/>
          <p:cNvSpPr txBox="1">
            <a:spLocks noRot="1" noChangeAspect="1" noMove="1" noResize="1" noEditPoints="1" noAdjustHandles="1" noChangeArrowheads="1" noChangeShapeType="1" noTextEdit="1"/>
          </p:cNvSpPr>
          <p:nvPr/>
        </p:nvSpPr>
        <p:spPr>
          <a:xfrm>
            <a:off x="4611235" y="3891258"/>
            <a:ext cx="4422275" cy="523220"/>
          </a:xfrm>
          <a:prstGeom prst="rect">
            <a:avLst/>
          </a:prstGeom>
          <a:blipFill rotWithShape="1">
            <a:blip r:embed="rId12"/>
            <a:stretch>
              <a:fillRect/>
            </a:stretch>
          </a:blipFill>
        </p:spPr>
        <p:txBody>
          <a:bodyPr/>
          <a:lstStyle/>
          <a:p>
            <a:r>
              <a:rPr lang="ru-RU">
                <a:noFill/>
              </a:rPr>
              <a:t> </a:t>
            </a:r>
          </a:p>
        </p:txBody>
      </p:sp>
      <p:pic>
        <p:nvPicPr>
          <p:cNvPr id="30" name="Picture 4"/>
          <p:cNvPicPr>
            <a:picLocks noChangeAspect="1" noChangeArrowheads="1"/>
          </p:cNvPicPr>
          <p:nvPr/>
        </p:nvPicPr>
        <p:blipFill>
          <a:blip r:embed="rId13"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4095731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13</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8" name="Rectangle 2"/>
          <p:cNvSpPr>
            <a:spLocks noChangeArrowheads="1"/>
          </p:cNvSpPr>
          <p:nvPr/>
        </p:nvSpPr>
        <p:spPr bwMode="auto">
          <a:xfrm>
            <a:off x="971600" y="476672"/>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Особенности измерений НЗК с помощью СКГ-02-03</a:t>
            </a:r>
          </a:p>
        </p:txBody>
      </p:sp>
      <p:sp>
        <p:nvSpPr>
          <p:cNvPr id="9" name="TextBox 8"/>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7171" name="Picture 3" descr="C:\Users\Suvorov\Desktop\Презентация\she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196752"/>
            <a:ext cx="4896544" cy="4893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3327178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14</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6" name="Rectangle 2"/>
          <p:cNvSpPr>
            <a:spLocks noChangeArrowheads="1"/>
          </p:cNvSpPr>
          <p:nvPr/>
        </p:nvSpPr>
        <p:spPr bwMode="auto">
          <a:xfrm>
            <a:off x="971600" y="465478"/>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smtClean="0">
                <a:solidFill>
                  <a:srgbClr val="FFFF00"/>
                </a:solidFill>
              </a:rPr>
              <a:t>Программный комплекс </a:t>
            </a:r>
            <a:r>
              <a:rPr lang="en-US" sz="2000" b="1" dirty="0" err="1" smtClean="0">
                <a:solidFill>
                  <a:srgbClr val="FFFF00"/>
                </a:solidFill>
              </a:rPr>
              <a:t>Diogen</a:t>
            </a:r>
            <a:endParaRPr lang="ru-RU" sz="2000" b="1" dirty="0">
              <a:solidFill>
                <a:srgbClr val="FFFF00"/>
              </a:solidFill>
            </a:endParaRPr>
          </a:p>
        </p:txBody>
      </p:sp>
      <p:sp>
        <p:nvSpPr>
          <p:cNvPr id="13" name="Rectangle 128"/>
          <p:cNvSpPr>
            <a:spLocks noChangeArrowheads="1"/>
          </p:cNvSpPr>
          <p:nvPr/>
        </p:nvSpPr>
        <p:spPr bwMode="auto">
          <a:xfrm>
            <a:off x="971600" y="998878"/>
            <a:ext cx="8064144"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0" indent="-285750">
              <a:lnSpc>
                <a:spcPct val="150000"/>
              </a:lnSpc>
              <a:buFont typeface="Wingdings" pitchFamily="2" charset="2"/>
              <a:buChar char="§"/>
            </a:pPr>
            <a:r>
              <a:rPr lang="ru-RU" sz="1600" dirty="0" smtClean="0"/>
              <a:t>Полное автоматизированное управление всеми узлами установки СКГ-02-03;</a:t>
            </a:r>
          </a:p>
          <a:p>
            <a:pPr marL="285750" indent="-285750">
              <a:lnSpc>
                <a:spcPct val="150000"/>
              </a:lnSpc>
              <a:buFont typeface="Wingdings" pitchFamily="2" charset="2"/>
              <a:buChar char="§"/>
            </a:pPr>
            <a:r>
              <a:rPr lang="ru-RU" sz="1600" dirty="0"/>
              <a:t>Идентификация </a:t>
            </a:r>
            <a:r>
              <a:rPr lang="ru-RU" sz="1600" dirty="0" smtClean="0"/>
              <a:t>радионуклидов</a:t>
            </a:r>
            <a:r>
              <a:rPr lang="en-US" sz="1600" dirty="0" smtClean="0"/>
              <a:t>,</a:t>
            </a:r>
            <a:r>
              <a:rPr lang="ru-RU" sz="1600" dirty="0" smtClean="0"/>
              <a:t> </a:t>
            </a:r>
            <a:r>
              <a:rPr lang="ru-RU" sz="1600" dirty="0"/>
              <a:t>расчет удельной активности </a:t>
            </a:r>
            <a:r>
              <a:rPr lang="ru-RU" sz="1600" dirty="0" smtClean="0"/>
              <a:t>образца</a:t>
            </a:r>
            <a:r>
              <a:rPr lang="en-US" sz="1600" dirty="0" smtClean="0"/>
              <a:t> </a:t>
            </a:r>
            <a:r>
              <a:rPr lang="ru-RU" sz="1600" dirty="0" smtClean="0"/>
              <a:t>и автоматическая </a:t>
            </a:r>
            <a:r>
              <a:rPr lang="ru-RU" sz="1600" dirty="0"/>
              <a:t>классификация образцов в соответствии с нормами по уровням активности отходов</a:t>
            </a:r>
            <a:r>
              <a:rPr lang="ru-RU" sz="1600" dirty="0" smtClean="0"/>
              <a:t>;</a:t>
            </a:r>
            <a:endParaRPr lang="ru-RU" sz="1600" dirty="0"/>
          </a:p>
          <a:p>
            <a:pPr marL="285750" lvl="0" indent="-285750">
              <a:lnSpc>
                <a:spcPct val="150000"/>
              </a:lnSpc>
              <a:buFont typeface="Wingdings" pitchFamily="2" charset="2"/>
              <a:buChar char="§"/>
            </a:pPr>
            <a:r>
              <a:rPr lang="ru-RU" sz="1600" dirty="0"/>
              <a:t>Отображение и печать протоколов с результатами измерений;</a:t>
            </a:r>
          </a:p>
          <a:p>
            <a:pPr marL="285750" indent="-285750">
              <a:lnSpc>
                <a:spcPct val="150000"/>
              </a:lnSpc>
              <a:buFont typeface="Wingdings" pitchFamily="2" charset="2"/>
              <a:buChar char="§"/>
            </a:pPr>
            <a:r>
              <a:rPr lang="ru-RU" sz="1600" dirty="0" smtClean="0"/>
              <a:t>Хранение </a:t>
            </a:r>
            <a:r>
              <a:rPr lang="ru-RU" sz="1600" dirty="0"/>
              <a:t>спектров и результатов обработки в базе данных с возможностью удаленного доступа;</a:t>
            </a:r>
          </a:p>
          <a:p>
            <a:pPr marL="285750" lvl="0" indent="-285750">
              <a:lnSpc>
                <a:spcPct val="150000"/>
              </a:lnSpc>
              <a:buFont typeface="Wingdings" pitchFamily="2" charset="2"/>
              <a:buChar char="§"/>
            </a:pPr>
            <a:r>
              <a:rPr lang="ru-RU" sz="1600" dirty="0" smtClean="0"/>
              <a:t>Калибровка </a:t>
            </a:r>
            <a:r>
              <a:rPr lang="ru-RU" sz="1600" dirty="0"/>
              <a:t>блоков детектирования по энергии, полуширине и эффективности </a:t>
            </a:r>
            <a:r>
              <a:rPr lang="ru-RU" sz="1600" dirty="0" smtClean="0"/>
              <a:t>регистрации;</a:t>
            </a:r>
            <a:endParaRPr lang="ru-RU" sz="1600" dirty="0"/>
          </a:p>
          <a:p>
            <a:pPr marL="285750" lvl="0" indent="-285750">
              <a:lnSpc>
                <a:spcPct val="150000"/>
              </a:lnSpc>
              <a:buFont typeface="Wingdings" pitchFamily="2" charset="2"/>
              <a:buChar char="§"/>
            </a:pPr>
            <a:r>
              <a:rPr lang="ru-RU" sz="1600" dirty="0" smtClean="0"/>
              <a:t>Алгоритмы </a:t>
            </a:r>
            <a:r>
              <a:rPr lang="ru-RU" sz="1600" dirty="0"/>
              <a:t>обработки спектров в случае </a:t>
            </a:r>
            <a:r>
              <a:rPr lang="ru-RU" sz="1600" dirty="0" smtClean="0"/>
              <a:t>неравномерного расположения </a:t>
            </a:r>
            <a:r>
              <a:rPr lang="ru-RU" sz="1600" dirty="0"/>
              <a:t>источников активности </a:t>
            </a:r>
            <a:r>
              <a:rPr lang="ru-RU" sz="1600" dirty="0" smtClean="0"/>
              <a:t>образца;</a:t>
            </a:r>
            <a:endParaRPr lang="ru-RU" sz="1600" dirty="0"/>
          </a:p>
          <a:p>
            <a:pPr marL="285750" lvl="0" indent="-285750">
              <a:lnSpc>
                <a:spcPct val="150000"/>
              </a:lnSpc>
              <a:buFont typeface="Wingdings" pitchFamily="2" charset="2"/>
              <a:buChar char="§"/>
            </a:pPr>
            <a:r>
              <a:rPr lang="ru-RU" sz="1600" dirty="0"/>
              <a:t>Полная интеграция с ПО </a:t>
            </a:r>
            <a:r>
              <a:rPr lang="en-US" sz="1600" dirty="0" err="1"/>
              <a:t>SpectraLine</a:t>
            </a:r>
            <a:r>
              <a:rPr lang="en-US" sz="1600" dirty="0"/>
              <a:t> </a:t>
            </a:r>
            <a:r>
              <a:rPr lang="ru-RU" sz="1600" dirty="0"/>
              <a:t>и </a:t>
            </a:r>
            <a:r>
              <a:rPr lang="en-US" sz="1600" dirty="0" err="1"/>
              <a:t>EffMaker</a:t>
            </a:r>
            <a:r>
              <a:rPr lang="en-US" sz="1600" dirty="0"/>
              <a:t>;</a:t>
            </a:r>
          </a:p>
          <a:p>
            <a:pPr marL="285750" indent="-285750">
              <a:lnSpc>
                <a:spcPct val="150000"/>
              </a:lnSpc>
              <a:buFont typeface="Wingdings" pitchFamily="2" charset="2"/>
              <a:buChar char="§"/>
            </a:pPr>
            <a:r>
              <a:rPr lang="ru-RU" sz="1600" dirty="0" smtClean="0"/>
              <a:t>Раздельный</a:t>
            </a:r>
            <a:r>
              <a:rPr lang="en-US" sz="1600" dirty="0" smtClean="0"/>
              <a:t> </a:t>
            </a:r>
            <a:r>
              <a:rPr lang="ru-RU" sz="1600" dirty="0"/>
              <a:t>двухуровневый авторизованный доступ к управлению системой</a:t>
            </a:r>
            <a:r>
              <a:rPr lang="ru-RU" dirty="0" smtClean="0"/>
              <a:t>;</a:t>
            </a:r>
            <a:endParaRPr lang="ru-RU" sz="1600" dirty="0"/>
          </a:p>
        </p:txBody>
      </p:sp>
      <p:sp>
        <p:nvSpPr>
          <p:cNvPr id="8" name="TextBox 7"/>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9" name="Picture 4"/>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2071644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15</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2" name="Прямоугольник 1"/>
          <p:cNvSpPr/>
          <p:nvPr/>
        </p:nvSpPr>
        <p:spPr>
          <a:xfrm>
            <a:off x="1028970" y="1010122"/>
            <a:ext cx="4896544" cy="1200329"/>
          </a:xfrm>
          <a:prstGeom prst="rect">
            <a:avLst/>
          </a:prstGeom>
        </p:spPr>
        <p:txBody>
          <a:bodyPr wrap="square">
            <a:spAutoFit/>
          </a:bodyPr>
          <a:lstStyle/>
          <a:p>
            <a:pPr marL="285750" lvl="0" indent="-285750">
              <a:buFont typeface="Wingdings" pitchFamily="2" charset="2"/>
              <a:buChar char="§"/>
            </a:pPr>
            <a:r>
              <a:rPr lang="ru-RU" dirty="0" smtClean="0"/>
              <a:t>измерение образцов;</a:t>
            </a:r>
            <a:endParaRPr lang="ru-RU" dirty="0"/>
          </a:p>
          <a:p>
            <a:pPr marL="285750" lvl="0" indent="-285750">
              <a:buFont typeface="Wingdings" pitchFamily="2" charset="2"/>
              <a:buChar char="§"/>
            </a:pPr>
            <a:r>
              <a:rPr lang="ru-RU" dirty="0"/>
              <a:t>коррекция энергетической </a:t>
            </a:r>
            <a:r>
              <a:rPr lang="ru-RU" dirty="0" smtClean="0"/>
              <a:t>калибровки;</a:t>
            </a:r>
            <a:endParaRPr lang="ru-RU" dirty="0"/>
          </a:p>
          <a:p>
            <a:pPr marL="285750" indent="-285750">
              <a:buFont typeface="Wingdings" pitchFamily="2" charset="2"/>
              <a:buChar char="§"/>
            </a:pPr>
            <a:r>
              <a:rPr lang="ru-RU" dirty="0"/>
              <a:t>измерение </a:t>
            </a:r>
            <a:r>
              <a:rPr lang="ru-RU" dirty="0" smtClean="0"/>
              <a:t>фона;</a:t>
            </a:r>
          </a:p>
          <a:p>
            <a:pPr marL="285750" indent="-285750">
              <a:buFont typeface="Wingdings" pitchFamily="2" charset="2"/>
              <a:buChar char="§"/>
            </a:pPr>
            <a:r>
              <a:rPr lang="ru-RU" dirty="0" smtClean="0"/>
              <a:t>печать протокола измерения.</a:t>
            </a:r>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47" y="2273414"/>
            <a:ext cx="4018641" cy="2167535"/>
          </a:xfrm>
          <a:prstGeom prst="rect">
            <a:avLst/>
          </a:prstGeom>
        </p:spPr>
      </p:pic>
      <p:sp>
        <p:nvSpPr>
          <p:cNvPr id="10" name="TextBox 9"/>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sp>
        <p:nvSpPr>
          <p:cNvPr id="11" name="Rectangle 2"/>
          <p:cNvSpPr>
            <a:spLocks noChangeArrowheads="1"/>
          </p:cNvSpPr>
          <p:nvPr/>
        </p:nvSpPr>
        <p:spPr bwMode="auto">
          <a:xfrm>
            <a:off x="971600" y="465478"/>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000" b="1" dirty="0" err="1" smtClean="0">
                <a:solidFill>
                  <a:srgbClr val="FFFF00"/>
                </a:solidFill>
              </a:rPr>
              <a:t>Diogen</a:t>
            </a:r>
            <a:r>
              <a:rPr lang="ru-RU" sz="2000" b="1" dirty="0" smtClean="0">
                <a:solidFill>
                  <a:srgbClr val="FFFF00"/>
                </a:solidFill>
              </a:rPr>
              <a:t>. </a:t>
            </a:r>
            <a:r>
              <a:rPr lang="ru-RU" sz="2000" b="1" dirty="0">
                <a:solidFill>
                  <a:srgbClr val="FFFF00"/>
                </a:solidFill>
              </a:rPr>
              <a:t>Режим оператора.</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336" y="1010122"/>
            <a:ext cx="2338113" cy="332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0447" y="3819231"/>
            <a:ext cx="4185282" cy="2304256"/>
          </a:xfrm>
          <a:prstGeom prst="rect">
            <a:avLst/>
          </a:prstGeom>
        </p:spPr>
      </p:pic>
      <p:pic>
        <p:nvPicPr>
          <p:cNvPr id="12" name="Picture 4"/>
          <p:cNvPicPr>
            <a:picLocks noChangeAspect="1" noChangeArrowheads="1"/>
          </p:cNvPicPr>
          <p:nvPr/>
        </p:nvPicPr>
        <p:blipFill>
          <a:blip r:embed="rId6"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3249403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16</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2" name="Прямоугольник 1"/>
          <p:cNvSpPr/>
          <p:nvPr/>
        </p:nvSpPr>
        <p:spPr>
          <a:xfrm>
            <a:off x="1001602" y="1052736"/>
            <a:ext cx="4794534" cy="2031325"/>
          </a:xfrm>
          <a:prstGeom prst="rect">
            <a:avLst/>
          </a:prstGeom>
        </p:spPr>
        <p:txBody>
          <a:bodyPr wrap="square">
            <a:spAutoFit/>
          </a:bodyPr>
          <a:lstStyle/>
          <a:p>
            <a:pPr marL="285750" lvl="0" indent="-285750">
              <a:buFont typeface="Wingdings" pitchFamily="2" charset="2"/>
              <a:buChar char="§"/>
            </a:pPr>
            <a:r>
              <a:rPr lang="ru-RU" dirty="0" smtClean="0"/>
              <a:t>калибровка </a:t>
            </a:r>
            <a:r>
              <a:rPr lang="ru-RU" dirty="0"/>
              <a:t>по </a:t>
            </a:r>
            <a:r>
              <a:rPr lang="ru-RU" dirty="0" smtClean="0"/>
              <a:t>энергии</a:t>
            </a:r>
            <a:r>
              <a:rPr lang="en-US" dirty="0" smtClean="0"/>
              <a:t>;</a:t>
            </a:r>
            <a:endParaRPr lang="ru-RU" dirty="0"/>
          </a:p>
          <a:p>
            <a:pPr marL="285750" lvl="0" indent="-285750">
              <a:buFont typeface="Wingdings" pitchFamily="2" charset="2"/>
              <a:buChar char="§"/>
            </a:pPr>
            <a:r>
              <a:rPr lang="ru-RU" dirty="0"/>
              <a:t>калибровка по </a:t>
            </a:r>
            <a:r>
              <a:rPr lang="ru-RU" dirty="0" smtClean="0"/>
              <a:t>полуширине</a:t>
            </a:r>
            <a:r>
              <a:rPr lang="en-US" dirty="0"/>
              <a:t>;</a:t>
            </a:r>
            <a:endParaRPr lang="ru-RU" dirty="0"/>
          </a:p>
          <a:p>
            <a:pPr marL="285750" lvl="0" indent="-285750">
              <a:buFont typeface="Wingdings" pitchFamily="2" charset="2"/>
              <a:buChar char="§"/>
            </a:pPr>
            <a:r>
              <a:rPr lang="ru-RU" dirty="0" smtClean="0"/>
              <a:t>установка </a:t>
            </a:r>
            <a:r>
              <a:rPr lang="ru-RU" dirty="0"/>
              <a:t>времени </a:t>
            </a:r>
            <a:r>
              <a:rPr lang="ru-RU" dirty="0" smtClean="0"/>
              <a:t>экспозиции</a:t>
            </a:r>
            <a:r>
              <a:rPr lang="en-US" dirty="0"/>
              <a:t>;</a:t>
            </a:r>
            <a:endParaRPr lang="ru-RU" dirty="0"/>
          </a:p>
          <a:p>
            <a:pPr marL="285750" lvl="0" indent="-285750">
              <a:buFont typeface="Wingdings" pitchFamily="2" charset="2"/>
              <a:buChar char="§"/>
            </a:pPr>
            <a:r>
              <a:rPr lang="ru-RU" dirty="0"/>
              <a:t>выбор </a:t>
            </a:r>
            <a:r>
              <a:rPr lang="ru-RU" dirty="0" smtClean="0"/>
              <a:t>анализируемых радионуклидов</a:t>
            </a:r>
            <a:r>
              <a:rPr lang="en-US" dirty="0" smtClean="0"/>
              <a:t>;</a:t>
            </a:r>
            <a:endParaRPr lang="ru-RU" dirty="0"/>
          </a:p>
          <a:p>
            <a:pPr marL="285750" indent="-285750">
              <a:buFont typeface="Wingdings" pitchFamily="2" charset="2"/>
              <a:buChar char="§"/>
            </a:pPr>
            <a:r>
              <a:rPr lang="ru-RU" dirty="0" smtClean="0"/>
              <a:t>установка </a:t>
            </a:r>
            <a:r>
              <a:rPr lang="ru-RU" dirty="0"/>
              <a:t>параметров </a:t>
            </a:r>
            <a:r>
              <a:rPr lang="ru-RU" dirty="0" smtClean="0"/>
              <a:t>обработки</a:t>
            </a:r>
            <a:r>
              <a:rPr lang="en-US" dirty="0" smtClean="0"/>
              <a:t>;</a:t>
            </a:r>
          </a:p>
          <a:p>
            <a:pPr marL="285750" indent="-285750">
              <a:buFont typeface="Wingdings" pitchFamily="2" charset="2"/>
              <a:buChar char="§"/>
            </a:pPr>
            <a:r>
              <a:rPr lang="ru-RU" dirty="0" smtClean="0"/>
              <a:t>просмотр базы данных образцов;</a:t>
            </a:r>
          </a:p>
          <a:p>
            <a:pPr marL="285750" indent="-285750">
              <a:buFont typeface="Wingdings" pitchFamily="2" charset="2"/>
              <a:buChar char="§"/>
            </a:pPr>
            <a:r>
              <a:rPr lang="ru-RU" dirty="0" smtClean="0"/>
              <a:t>и др.</a:t>
            </a:r>
            <a:endParaRPr lang="ru-RU" dirty="0"/>
          </a:p>
        </p:txBody>
      </p:sp>
      <p:sp>
        <p:nvSpPr>
          <p:cNvPr id="10" name="TextBox 9"/>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sp>
        <p:nvSpPr>
          <p:cNvPr id="11" name="Rectangle 2"/>
          <p:cNvSpPr>
            <a:spLocks noChangeArrowheads="1"/>
          </p:cNvSpPr>
          <p:nvPr/>
        </p:nvSpPr>
        <p:spPr bwMode="auto">
          <a:xfrm>
            <a:off x="971600" y="465478"/>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000" b="1" dirty="0" err="1" smtClean="0">
                <a:solidFill>
                  <a:srgbClr val="FFFF00"/>
                </a:solidFill>
              </a:rPr>
              <a:t>Diogen</a:t>
            </a:r>
            <a:r>
              <a:rPr lang="ru-RU" sz="2000" b="1" dirty="0" smtClean="0">
                <a:solidFill>
                  <a:srgbClr val="FFFF00"/>
                </a:solidFill>
              </a:rPr>
              <a:t>. Режим администратора.</a:t>
            </a:r>
            <a:endParaRPr lang="ru-RU" sz="2000" b="1" dirty="0">
              <a:solidFill>
                <a:srgbClr val="FFFF00"/>
              </a:solidFill>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603" y="1196752"/>
            <a:ext cx="2868091" cy="231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pic>
        <p:nvPicPr>
          <p:cNvPr id="3074" name="Picture 2" descr="Рисунок3-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3434" y="3268063"/>
            <a:ext cx="3150870" cy="206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3367752"/>
            <a:ext cx="3707130" cy="277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4797152"/>
            <a:ext cx="209931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682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971600" y="465478"/>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000" b="1" dirty="0" err="1" smtClean="0">
                <a:solidFill>
                  <a:srgbClr val="FFFF00"/>
                </a:solidFill>
              </a:rPr>
              <a:t>Diogen</a:t>
            </a:r>
            <a:r>
              <a:rPr lang="ru-RU" sz="2000" b="1" dirty="0" smtClean="0">
                <a:solidFill>
                  <a:srgbClr val="FFFF00"/>
                </a:solidFill>
              </a:rPr>
              <a:t>. Верификация.</a:t>
            </a:r>
            <a:endParaRPr lang="ru-RU" sz="2000" b="1" dirty="0">
              <a:solidFill>
                <a:srgbClr val="FFFF00"/>
              </a:solidFill>
            </a:endParaRPr>
          </a:p>
        </p:txBody>
      </p:sp>
      <p:sp>
        <p:nvSpPr>
          <p:cNvPr id="6" name="TextBox 5"/>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7" name="Picture 4"/>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
        <p:nvSpPr>
          <p:cNvPr id="10" name="Slide Number Placeholder 3"/>
          <p:cNvSpPr>
            <a:spLocks noGrp="1"/>
          </p:cNvSpPr>
          <p:nvPr>
            <p:ph type="sldNum" sz="quarter" idx="12"/>
          </p:nvPr>
        </p:nvSpPr>
        <p:spPr>
          <a:xfrm>
            <a:off x="6934200" y="6399213"/>
            <a:ext cx="1905000" cy="457200"/>
          </a:xfrm>
          <a:prstGeom prst="rect">
            <a:avLst/>
          </a:prstGeom>
          <a:noFill/>
        </p:spPr>
        <p:txBody>
          <a:bodyPr/>
          <a:lstStyle/>
          <a:p>
            <a:fld id="{3D05D355-45D6-4C38-8953-12780E95DD50}" type="slidenum">
              <a:rPr lang="ru-RU"/>
              <a:pPr/>
              <a:t>17</a:t>
            </a:fld>
            <a:endParaRPr lang="ru-RU" dirty="0"/>
          </a:p>
        </p:txBody>
      </p:sp>
      <p:sp>
        <p:nvSpPr>
          <p:cNvPr id="11"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12" name="Прямоугольник 11"/>
          <p:cNvSpPr/>
          <p:nvPr/>
        </p:nvSpPr>
        <p:spPr>
          <a:xfrm>
            <a:off x="5300586" y="876367"/>
            <a:ext cx="3638048" cy="369332"/>
          </a:xfrm>
          <a:prstGeom prst="rect">
            <a:avLst/>
          </a:prstGeom>
        </p:spPr>
        <p:txBody>
          <a:bodyPr wrap="square">
            <a:spAutoFit/>
          </a:bodyPr>
          <a:lstStyle/>
          <a:p>
            <a:pPr lvl="0"/>
            <a:r>
              <a:rPr lang="ru-RU" dirty="0" smtClean="0"/>
              <a:t>Спектр:</a:t>
            </a:r>
            <a:endParaRPr lang="ru-RU" dirty="0"/>
          </a:p>
        </p:txBody>
      </p:sp>
      <p:sp>
        <p:nvSpPr>
          <p:cNvPr id="13" name="Прямоугольник 12"/>
          <p:cNvSpPr/>
          <p:nvPr/>
        </p:nvSpPr>
        <p:spPr>
          <a:xfrm>
            <a:off x="5300586" y="4425102"/>
            <a:ext cx="3443287" cy="369332"/>
          </a:xfrm>
          <a:prstGeom prst="rect">
            <a:avLst/>
          </a:prstGeom>
        </p:spPr>
        <p:txBody>
          <a:bodyPr wrap="square">
            <a:spAutoFit/>
          </a:bodyPr>
          <a:lstStyle/>
          <a:p>
            <a:pPr lvl="0"/>
            <a:r>
              <a:rPr lang="ru-RU" dirty="0" smtClean="0"/>
              <a:t>Спектр с вычетным фоном:</a:t>
            </a:r>
            <a:endParaRPr lang="ru-RU" dirty="0"/>
          </a:p>
        </p:txBody>
      </p:sp>
      <p:sp>
        <p:nvSpPr>
          <p:cNvPr id="18" name="Прямоугольник 17"/>
          <p:cNvSpPr/>
          <p:nvPr/>
        </p:nvSpPr>
        <p:spPr>
          <a:xfrm>
            <a:off x="5300586" y="2708920"/>
            <a:ext cx="3638047" cy="369332"/>
          </a:xfrm>
          <a:prstGeom prst="rect">
            <a:avLst/>
          </a:prstGeom>
        </p:spPr>
        <p:txBody>
          <a:bodyPr wrap="square">
            <a:spAutoFit/>
          </a:bodyPr>
          <a:lstStyle/>
          <a:p>
            <a:pPr lvl="0"/>
            <a:r>
              <a:rPr lang="ru-RU" dirty="0" smtClean="0"/>
              <a:t>Фон:</a:t>
            </a:r>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98" y="1015274"/>
            <a:ext cx="4073497" cy="4748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827584" y="5783494"/>
            <a:ext cx="4436806" cy="338554"/>
          </a:xfrm>
          <a:prstGeom prst="rect">
            <a:avLst/>
          </a:prstGeom>
        </p:spPr>
        <p:txBody>
          <a:bodyPr wrap="square">
            <a:spAutoFit/>
          </a:bodyPr>
          <a:lstStyle/>
          <a:p>
            <a:pPr lvl="0"/>
            <a:r>
              <a:rPr lang="ru-RU" sz="1600" dirty="0" smtClean="0"/>
              <a:t>Удельная активность образца: 9,5 </a:t>
            </a:r>
            <a:r>
              <a:rPr lang="ru-RU" sz="1600" dirty="0" smtClean="0">
                <a:latin typeface="Verdana" pitchFamily="34" charset="0"/>
                <a:sym typeface="Symbol" pitchFamily="18" charset="2"/>
              </a:rPr>
              <a:t></a:t>
            </a:r>
            <a:r>
              <a:rPr lang="en-US" sz="1600" dirty="0" smtClean="0">
                <a:latin typeface="Verdana" pitchFamily="34" charset="0"/>
              </a:rPr>
              <a:t> </a:t>
            </a:r>
            <a:r>
              <a:rPr lang="ru-RU" sz="1600" dirty="0" smtClean="0">
                <a:latin typeface="Verdana" pitchFamily="34" charset="0"/>
              </a:rPr>
              <a:t>1</a:t>
            </a:r>
            <a:r>
              <a:rPr lang="ru-RU" sz="1600" dirty="0" smtClean="0"/>
              <a:t> </a:t>
            </a:r>
            <a:r>
              <a:rPr lang="ru-RU" sz="1600" dirty="0" err="1" smtClean="0"/>
              <a:t>кБк</a:t>
            </a:r>
            <a:r>
              <a:rPr lang="ru-RU" sz="1600" dirty="0" smtClean="0"/>
              <a:t>/кг</a:t>
            </a:r>
            <a:endParaRPr lang="ru-RU" sz="1600" dirty="0"/>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0586" y="1245699"/>
            <a:ext cx="3687972" cy="1428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0586" y="3035411"/>
            <a:ext cx="3687972" cy="143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1381" y="4782602"/>
            <a:ext cx="3687178" cy="1417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071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971600" y="465478"/>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000" b="1" dirty="0" err="1" smtClean="0">
                <a:solidFill>
                  <a:srgbClr val="FFFF00"/>
                </a:solidFill>
              </a:rPr>
              <a:t>Diogen</a:t>
            </a:r>
            <a:r>
              <a:rPr lang="ru-RU" sz="2000" b="1" dirty="0" smtClean="0">
                <a:solidFill>
                  <a:srgbClr val="FFFF00"/>
                </a:solidFill>
              </a:rPr>
              <a:t>. Верификация.</a:t>
            </a:r>
            <a:endParaRPr lang="ru-RU" sz="2000" b="1" dirty="0">
              <a:solidFill>
                <a:srgbClr val="FFFF00"/>
              </a:solidFill>
            </a:endParaRPr>
          </a:p>
        </p:txBody>
      </p:sp>
      <p:sp>
        <p:nvSpPr>
          <p:cNvPr id="6" name="TextBox 5"/>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7" name="Picture 4"/>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
        <p:nvSpPr>
          <p:cNvPr id="9" name="Slide Number Placeholder 3"/>
          <p:cNvSpPr>
            <a:spLocks noGrp="1"/>
          </p:cNvSpPr>
          <p:nvPr>
            <p:ph type="sldNum" sz="quarter" idx="12"/>
          </p:nvPr>
        </p:nvSpPr>
        <p:spPr>
          <a:xfrm>
            <a:off x="6934200" y="6399213"/>
            <a:ext cx="1905000" cy="457200"/>
          </a:xfrm>
          <a:prstGeom prst="rect">
            <a:avLst/>
          </a:prstGeom>
          <a:noFill/>
        </p:spPr>
        <p:txBody>
          <a:bodyPr/>
          <a:lstStyle/>
          <a:p>
            <a:fld id="{3D05D355-45D6-4C38-8953-12780E95DD50}" type="slidenum">
              <a:rPr lang="ru-RU"/>
              <a:pPr/>
              <a:t>18</a:t>
            </a:fld>
            <a:endParaRPr lang="ru-RU" dirty="0"/>
          </a:p>
        </p:txBody>
      </p:sp>
      <p:sp>
        <p:nvSpPr>
          <p:cNvPr id="10"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graphicFrame>
        <p:nvGraphicFramePr>
          <p:cNvPr id="11" name="Group 132"/>
          <p:cNvGraphicFramePr>
            <a:graphicFrameLocks noGrp="1"/>
          </p:cNvGraphicFramePr>
          <p:nvPr>
            <p:extLst>
              <p:ext uri="{D42A27DB-BD31-4B8C-83A1-F6EECF244321}">
                <p14:modId xmlns:p14="http://schemas.microsoft.com/office/powerpoint/2010/main" val="3808814731"/>
              </p:ext>
            </p:extLst>
          </p:nvPr>
        </p:nvGraphicFramePr>
        <p:xfrm>
          <a:off x="1763688" y="1772816"/>
          <a:ext cx="6120680" cy="1737208"/>
        </p:xfrm>
        <a:graphic>
          <a:graphicData uri="http://schemas.openxmlformats.org/drawingml/2006/table">
            <a:tbl>
              <a:tblPr>
                <a:tableStyleId>{35758FB7-9AC5-4552-8A53-C91805E547FA}</a:tableStyleId>
              </a:tblPr>
              <a:tblGrid>
                <a:gridCol w="3168514"/>
                <a:gridCol w="2952166"/>
              </a:tblGrid>
              <a:tr h="145184">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600" b="1" u="none" strike="noStrike" cap="none" normalizeH="0" baseline="0" dirty="0" smtClean="0">
                          <a:ln>
                            <a:noFill/>
                          </a:ln>
                          <a:effectLst/>
                        </a:rPr>
                        <a:t>Часть контейнера</a:t>
                      </a:r>
                      <a:endParaRPr kumimoji="0" lang="ru-RU" sz="1600" b="1" i="0" u="none" strike="noStrike" cap="none" normalizeH="0" baseline="0" dirty="0" smtClean="0">
                        <a:ln>
                          <a:noFill/>
                        </a:ln>
                        <a:solidFill>
                          <a:schemeClr val="tx1"/>
                        </a:solidFill>
                        <a:effectLst/>
                        <a:latin typeface="Verdana" pitchFamily="34" charset="0"/>
                      </a:endParaRPr>
                    </a:p>
                  </a:txBody>
                  <a:tcPr anchor="ctr" horzOverflow="overflow">
                    <a:lnL w="38100" cap="flat" cmpd="sng" algn="ctr">
                      <a:solidFill>
                        <a:schemeClr val="bg1">
                          <a:lumMod val="60000"/>
                          <a:lumOff val="40000"/>
                        </a:schemeClr>
                      </a:solidFill>
                      <a:prstDash val="solid"/>
                      <a:round/>
                      <a:headEnd type="none" w="med" len="med"/>
                      <a:tailEnd type="none" w="med" len="med"/>
                    </a:lnL>
                    <a:lnT w="38100" cap="flat" cmpd="sng" algn="ctr">
                      <a:solidFill>
                        <a:schemeClr val="bg1">
                          <a:lumMod val="60000"/>
                          <a:lumOff val="40000"/>
                        </a:schemeClr>
                      </a:solidFill>
                      <a:prstDash val="solid"/>
                      <a:round/>
                      <a:headEnd type="none" w="med" len="med"/>
                      <a:tailEnd type="none" w="med" len="med"/>
                    </a:lnT>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600" b="1" u="none" strike="noStrike" cap="none" normalizeH="0" baseline="0" dirty="0" smtClean="0">
                          <a:ln>
                            <a:noFill/>
                          </a:ln>
                          <a:effectLst/>
                        </a:rPr>
                        <a:t>Полный контейнер</a:t>
                      </a:r>
                      <a:endParaRPr kumimoji="0" lang="ru-RU" sz="1600" b="1" i="0" u="none" strike="noStrike" cap="none" normalizeH="0" baseline="0" dirty="0" smtClean="0">
                        <a:ln>
                          <a:noFill/>
                        </a:ln>
                        <a:solidFill>
                          <a:schemeClr val="tx1"/>
                        </a:solidFill>
                        <a:effectLst/>
                        <a:latin typeface="Verdana" pitchFamily="34" charset="0"/>
                      </a:endParaRPr>
                    </a:p>
                  </a:txBody>
                  <a:tcPr horzOverflow="overflow">
                    <a:lnT w="38100" cap="flat" cmpd="sng" algn="ctr">
                      <a:solidFill>
                        <a:schemeClr val="bg1">
                          <a:lumMod val="60000"/>
                          <a:lumOff val="40000"/>
                        </a:schemeClr>
                      </a:solidFill>
                      <a:prstDash val="solid"/>
                      <a:round/>
                      <a:headEnd type="none" w="med" len="med"/>
                      <a:tailEnd type="none" w="med" len="med"/>
                    </a:lnT>
                    <a:solidFill>
                      <a:schemeClr val="bg1">
                        <a:lumMod val="20000"/>
                        <a:lumOff val="80000"/>
                      </a:schemeClr>
                    </a:solidFill>
                  </a:tcPr>
                </a:tc>
              </a:tr>
              <a:tr h="145184">
                <a:tc vMerge="1">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ru-RU" sz="1200" b="1" i="0" u="none" strike="noStrike" cap="none" normalizeH="0" baseline="0" dirty="0" smtClean="0">
                        <a:ln>
                          <a:noFill/>
                        </a:ln>
                        <a:solidFill>
                          <a:schemeClr val="tx1"/>
                        </a:solidFill>
                        <a:effectLst/>
                        <a:latin typeface="Verdana" pitchFamily="34" charset="0"/>
                      </a:endParaRPr>
                    </a:p>
                  </a:txBody>
                  <a:tcPr horzOverflow="overflow">
                    <a:lnL w="28575"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600" b="1" u="none" strike="noStrike" cap="none" normalizeH="0" baseline="0" dirty="0" smtClean="0">
                          <a:ln>
                            <a:noFill/>
                          </a:ln>
                          <a:effectLst/>
                        </a:rPr>
                        <a:t>Активность</a:t>
                      </a:r>
                      <a:r>
                        <a:rPr kumimoji="0" lang="en-US" sz="1600" b="1" u="none" strike="noStrike" cap="none" normalizeH="0" baseline="0" dirty="0" smtClean="0">
                          <a:ln>
                            <a:noFill/>
                          </a:ln>
                          <a:effectLst/>
                        </a:rPr>
                        <a:t>, </a:t>
                      </a:r>
                      <a:r>
                        <a:rPr kumimoji="0" lang="ru-RU" sz="1600" b="1" u="none" strike="noStrike" cap="none" normalizeH="0" baseline="0" dirty="0" err="1" smtClean="0">
                          <a:ln>
                            <a:noFill/>
                          </a:ln>
                          <a:effectLst/>
                        </a:rPr>
                        <a:t>кБк</a:t>
                      </a:r>
                      <a:r>
                        <a:rPr kumimoji="0" lang="ru-RU" sz="1600" b="1" u="none" strike="noStrike" cap="none" normalizeH="0" baseline="0" dirty="0" smtClean="0">
                          <a:ln>
                            <a:noFill/>
                          </a:ln>
                          <a:effectLst/>
                        </a:rPr>
                        <a:t>/кг</a:t>
                      </a:r>
                      <a:endParaRPr kumimoji="0" lang="ru-RU" sz="1600" b="1" i="0" u="none" strike="noStrike" cap="none" normalizeH="0" baseline="0" dirty="0" smtClean="0">
                        <a:ln>
                          <a:noFill/>
                        </a:ln>
                        <a:solidFill>
                          <a:schemeClr val="tx1"/>
                        </a:solidFill>
                        <a:effectLst/>
                        <a:latin typeface="Verdana" pitchFamily="34" charset="0"/>
                      </a:endParaRPr>
                    </a:p>
                  </a:txBody>
                  <a:tcPr horzOverflow="overflow">
                    <a:solidFill>
                      <a:schemeClr val="bg1">
                        <a:lumMod val="20000"/>
                        <a:lumOff val="80000"/>
                      </a:schemeClr>
                    </a:solidFill>
                  </a:tcPr>
                </a:tc>
              </a:tr>
              <a:tr h="3960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600" u="none" strike="noStrike" cap="none" normalizeH="0" baseline="0" dirty="0" smtClean="0">
                          <a:ln>
                            <a:noFill/>
                          </a:ln>
                          <a:effectLst/>
                        </a:rPr>
                        <a:t>Верх</a:t>
                      </a:r>
                      <a:endParaRPr kumimoji="0" lang="ru-RU" sz="16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600" u="none" strike="noStrike" cap="none" normalizeH="0" baseline="0" dirty="0" smtClean="0">
                          <a:ln>
                            <a:noFill/>
                          </a:ln>
                          <a:effectLst/>
                        </a:rPr>
                        <a:t>11,5</a:t>
                      </a:r>
                      <a:r>
                        <a:rPr kumimoji="0" lang="en-US" sz="1600" u="none" strike="noStrike" cap="none" normalizeH="0" baseline="0" dirty="0" smtClean="0">
                          <a:ln>
                            <a:noFill/>
                          </a:ln>
                          <a:effectLst/>
                        </a:rPr>
                        <a:t> </a:t>
                      </a:r>
                      <a:r>
                        <a:rPr kumimoji="0" lang="ru-RU" sz="1600" u="none" strike="noStrike" cap="none" normalizeH="0" baseline="0" dirty="0" smtClean="0">
                          <a:ln>
                            <a:noFill/>
                          </a:ln>
                          <a:effectLst/>
                          <a:sym typeface="Symbol" pitchFamily="18" charset="2"/>
                        </a:rPr>
                        <a:t></a:t>
                      </a:r>
                      <a:r>
                        <a:rPr kumimoji="0" lang="en-US" sz="1600" u="none" strike="noStrike" cap="none" normalizeH="0" baseline="0" dirty="0" smtClean="0">
                          <a:ln>
                            <a:noFill/>
                          </a:ln>
                          <a:effectLst/>
                        </a:rPr>
                        <a:t> </a:t>
                      </a:r>
                      <a:r>
                        <a:rPr kumimoji="0" lang="ru-RU" sz="1600" u="none" strike="noStrike" cap="none" normalizeH="0" baseline="0" dirty="0" smtClean="0">
                          <a:ln>
                            <a:noFill/>
                          </a:ln>
                          <a:effectLst/>
                        </a:rPr>
                        <a:t>3</a:t>
                      </a:r>
                      <a:endParaRPr kumimoji="0" lang="ru-RU" sz="1600" b="0" i="0" u="none" strike="noStrike" cap="none" normalizeH="0" baseline="0" dirty="0" smtClean="0">
                        <a:ln>
                          <a:noFill/>
                        </a:ln>
                        <a:solidFill>
                          <a:schemeClr val="tx1"/>
                        </a:solidFill>
                        <a:effectLst/>
                        <a:latin typeface="Verdana" pitchFamily="34" charset="0"/>
                      </a:endParaRPr>
                    </a:p>
                  </a:txBody>
                  <a:tcPr horzOverflow="overflow"/>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600" u="none" strike="noStrike" cap="none" normalizeH="0" baseline="0" dirty="0" smtClean="0">
                          <a:ln>
                            <a:noFill/>
                          </a:ln>
                          <a:effectLst/>
                        </a:rPr>
                        <a:t>Низ</a:t>
                      </a:r>
                      <a:endParaRPr kumimoji="0" lang="ru-RU" sz="16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600" u="none" strike="noStrike" cap="none" normalizeH="0" baseline="0" dirty="0" smtClean="0">
                          <a:ln>
                            <a:noFill/>
                          </a:ln>
                          <a:effectLst/>
                        </a:rPr>
                        <a:t>10,5</a:t>
                      </a:r>
                      <a:r>
                        <a:rPr kumimoji="0" lang="en-US" sz="1600" u="none" strike="noStrike" cap="none" normalizeH="0" baseline="0" dirty="0" smtClean="0">
                          <a:ln>
                            <a:noFill/>
                          </a:ln>
                          <a:effectLst/>
                        </a:rPr>
                        <a:t> </a:t>
                      </a:r>
                      <a:r>
                        <a:rPr kumimoji="0" lang="ru-RU" sz="1600" u="none" strike="noStrike" cap="none" normalizeH="0" baseline="0" dirty="0" smtClean="0">
                          <a:ln>
                            <a:noFill/>
                          </a:ln>
                          <a:effectLst/>
                          <a:sym typeface="Symbol" pitchFamily="18" charset="2"/>
                        </a:rPr>
                        <a:t></a:t>
                      </a:r>
                      <a:r>
                        <a:rPr kumimoji="0" lang="en-US" sz="1600" u="none" strike="noStrike" cap="none" normalizeH="0" baseline="0" dirty="0" smtClean="0">
                          <a:ln>
                            <a:noFill/>
                          </a:ln>
                          <a:effectLst/>
                        </a:rPr>
                        <a:t> </a:t>
                      </a:r>
                      <a:r>
                        <a:rPr kumimoji="0" lang="ru-RU" sz="1600" u="none" strike="noStrike" cap="none" normalizeH="0" baseline="0" dirty="0" smtClean="0">
                          <a:ln>
                            <a:noFill/>
                          </a:ln>
                          <a:effectLst/>
                        </a:rPr>
                        <a:t>3</a:t>
                      </a:r>
                      <a:endParaRPr kumimoji="0" lang="ru-RU" sz="1600" b="0" i="0" u="none" strike="noStrike" cap="none" normalizeH="0" baseline="0" dirty="0" smtClean="0">
                        <a:ln>
                          <a:noFill/>
                        </a:ln>
                        <a:solidFill>
                          <a:schemeClr val="tx1"/>
                        </a:solidFill>
                        <a:effectLst/>
                        <a:latin typeface="Verdana" pitchFamily="34" charset="0"/>
                      </a:endParaRPr>
                    </a:p>
                  </a:txBody>
                  <a:tcPr horzOverflow="overflow"/>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600" b="1" u="none" strike="noStrike" cap="none" normalizeH="0" baseline="0" dirty="0" smtClean="0">
                          <a:ln>
                            <a:noFill/>
                          </a:ln>
                          <a:effectLst/>
                        </a:rPr>
                        <a:t>Среднее значение:</a:t>
                      </a:r>
                      <a:endParaRPr kumimoji="0" lang="ru-RU" sz="1600" b="1"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lnB w="38100" cap="flat" cmpd="sng" algn="ctr">
                      <a:solidFill>
                        <a:schemeClr val="bg1">
                          <a:lumMod val="60000"/>
                          <a:lumOff val="40000"/>
                        </a:schemeClr>
                      </a:solidFill>
                      <a:prstDash val="solid"/>
                      <a:round/>
                      <a:headEnd type="none" w="med" len="med"/>
                      <a:tailEnd type="none" w="med" len="med"/>
                    </a:lnB>
                    <a:solidFill>
                      <a:schemeClr val="bg1">
                        <a:lumMod val="20000"/>
                        <a:lumOff val="80000"/>
                      </a:schemeClr>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600" b="1" u="none" strike="noStrike" cap="none" normalizeH="0" baseline="0" dirty="0" smtClean="0">
                          <a:ln>
                            <a:noFill/>
                          </a:ln>
                          <a:effectLst/>
                        </a:rPr>
                        <a:t>11</a:t>
                      </a:r>
                      <a:r>
                        <a:rPr kumimoji="0" lang="en-US" sz="1600" b="1" u="none" strike="noStrike" cap="none" normalizeH="0" baseline="0" dirty="0" smtClean="0">
                          <a:ln>
                            <a:noFill/>
                          </a:ln>
                          <a:effectLst/>
                        </a:rPr>
                        <a:t> </a:t>
                      </a:r>
                      <a:r>
                        <a:rPr kumimoji="0" lang="ru-RU" sz="1600" b="1" u="none" strike="noStrike" cap="none" normalizeH="0" baseline="0" dirty="0" smtClean="0">
                          <a:ln>
                            <a:noFill/>
                          </a:ln>
                          <a:effectLst/>
                          <a:sym typeface="Symbol" pitchFamily="18" charset="2"/>
                        </a:rPr>
                        <a:t></a:t>
                      </a:r>
                      <a:r>
                        <a:rPr kumimoji="0" lang="en-US" sz="1600" b="1" u="none" strike="noStrike" cap="none" normalizeH="0" baseline="0" dirty="0" smtClean="0">
                          <a:ln>
                            <a:noFill/>
                          </a:ln>
                          <a:effectLst/>
                        </a:rPr>
                        <a:t> </a:t>
                      </a:r>
                      <a:r>
                        <a:rPr kumimoji="0" lang="ru-RU" sz="1600" b="1" u="none" strike="noStrike" cap="none" normalizeH="0" baseline="0" dirty="0" smtClean="0">
                          <a:ln>
                            <a:noFill/>
                          </a:ln>
                          <a:effectLst/>
                        </a:rPr>
                        <a:t>3</a:t>
                      </a:r>
                      <a:endParaRPr kumimoji="0" lang="ru-RU" sz="1600" b="1" i="0" u="none" strike="noStrike" cap="none" normalizeH="0" baseline="0" dirty="0" smtClean="0">
                        <a:ln>
                          <a:noFill/>
                        </a:ln>
                        <a:solidFill>
                          <a:schemeClr val="tx1"/>
                        </a:solidFill>
                        <a:effectLst/>
                        <a:latin typeface="Verdana" pitchFamily="34" charset="0"/>
                      </a:endParaRPr>
                    </a:p>
                  </a:txBody>
                  <a:tcPr horzOverflow="overflow">
                    <a:lnB w="38100" cap="flat" cmpd="sng" algn="ctr">
                      <a:solidFill>
                        <a:schemeClr val="bg1">
                          <a:lumMod val="60000"/>
                          <a:lumOff val="40000"/>
                        </a:schemeClr>
                      </a:solidFill>
                      <a:prstDash val="solid"/>
                      <a:round/>
                      <a:headEnd type="none" w="med" len="med"/>
                      <a:tailEnd type="none" w="med" len="med"/>
                    </a:lnB>
                    <a:solidFill>
                      <a:schemeClr val="bg1">
                        <a:lumMod val="20000"/>
                        <a:lumOff val="80000"/>
                      </a:schemeClr>
                    </a:solidFill>
                  </a:tcPr>
                </a:tc>
              </a:tr>
            </a:tbl>
          </a:graphicData>
        </a:graphic>
      </p:graphicFrame>
      <p:sp>
        <p:nvSpPr>
          <p:cNvPr id="12" name="Прямоугольник 11"/>
          <p:cNvSpPr/>
          <p:nvPr/>
        </p:nvSpPr>
        <p:spPr>
          <a:xfrm>
            <a:off x="1011112" y="874431"/>
            <a:ext cx="7905861" cy="646331"/>
          </a:xfrm>
          <a:prstGeom prst="rect">
            <a:avLst/>
          </a:prstGeom>
        </p:spPr>
        <p:txBody>
          <a:bodyPr wrap="square">
            <a:spAutoFit/>
          </a:bodyPr>
          <a:lstStyle/>
          <a:p>
            <a:pPr lvl="0"/>
            <a:r>
              <a:rPr lang="ru-RU" dirty="0" smtClean="0"/>
              <a:t>Результаты расчета активности полного контейнера с равномерным распределением:</a:t>
            </a:r>
            <a:endParaRPr lang="ru-RU"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861048"/>
            <a:ext cx="2233327" cy="2153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284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971600" y="465478"/>
            <a:ext cx="8064144"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000" b="1" dirty="0" err="1" smtClean="0">
                <a:solidFill>
                  <a:srgbClr val="FFFF00"/>
                </a:solidFill>
              </a:rPr>
              <a:t>Diogen</a:t>
            </a:r>
            <a:r>
              <a:rPr lang="ru-RU" sz="2000" b="1" dirty="0" smtClean="0">
                <a:solidFill>
                  <a:srgbClr val="FFFF00"/>
                </a:solidFill>
              </a:rPr>
              <a:t>. Верификация.</a:t>
            </a:r>
            <a:endParaRPr lang="ru-RU" sz="2000" b="1" dirty="0">
              <a:solidFill>
                <a:srgbClr val="FFFF00"/>
              </a:solidFill>
            </a:endParaRPr>
          </a:p>
        </p:txBody>
      </p:sp>
      <p:sp>
        <p:nvSpPr>
          <p:cNvPr id="6" name="TextBox 5"/>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7" name="Picture 4"/>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
        <p:nvSpPr>
          <p:cNvPr id="9" name="Slide Number Placeholder 3"/>
          <p:cNvSpPr>
            <a:spLocks noGrp="1"/>
          </p:cNvSpPr>
          <p:nvPr>
            <p:ph type="sldNum" sz="quarter" idx="12"/>
          </p:nvPr>
        </p:nvSpPr>
        <p:spPr>
          <a:xfrm>
            <a:off x="6934200" y="6399213"/>
            <a:ext cx="1905000" cy="457200"/>
          </a:xfrm>
          <a:prstGeom prst="rect">
            <a:avLst/>
          </a:prstGeom>
          <a:noFill/>
        </p:spPr>
        <p:txBody>
          <a:bodyPr/>
          <a:lstStyle/>
          <a:p>
            <a:fld id="{3D05D355-45D6-4C38-8953-12780E95DD50}" type="slidenum">
              <a:rPr lang="ru-RU"/>
              <a:pPr/>
              <a:t>19</a:t>
            </a:fld>
            <a:endParaRPr lang="ru-RU" dirty="0"/>
          </a:p>
        </p:txBody>
      </p:sp>
      <p:sp>
        <p:nvSpPr>
          <p:cNvPr id="10"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12" name="Прямоугольник 11"/>
          <p:cNvSpPr/>
          <p:nvPr/>
        </p:nvSpPr>
        <p:spPr>
          <a:xfrm>
            <a:off x="1011112" y="874431"/>
            <a:ext cx="7905861" cy="369332"/>
          </a:xfrm>
          <a:prstGeom prst="rect">
            <a:avLst/>
          </a:prstGeom>
        </p:spPr>
        <p:txBody>
          <a:bodyPr wrap="square">
            <a:spAutoFit/>
          </a:bodyPr>
          <a:lstStyle/>
          <a:p>
            <a:pPr lvl="0"/>
            <a:r>
              <a:rPr lang="ru-RU" dirty="0" smtClean="0"/>
              <a:t>Результаты расчета активности контейнера, заполненного на 50%</a:t>
            </a:r>
            <a:endParaRPr lang="ru-RU" dirty="0"/>
          </a:p>
        </p:txBody>
      </p:sp>
      <p:graphicFrame>
        <p:nvGraphicFramePr>
          <p:cNvPr id="15" name="Group 132"/>
          <p:cNvGraphicFramePr>
            <a:graphicFrameLocks noGrp="1"/>
          </p:cNvGraphicFramePr>
          <p:nvPr>
            <p:extLst>
              <p:ext uri="{D42A27DB-BD31-4B8C-83A1-F6EECF244321}">
                <p14:modId xmlns:p14="http://schemas.microsoft.com/office/powerpoint/2010/main" val="4238288955"/>
              </p:ext>
            </p:extLst>
          </p:nvPr>
        </p:nvGraphicFramePr>
        <p:xfrm>
          <a:off x="1015279" y="1412776"/>
          <a:ext cx="4348809" cy="4553088"/>
        </p:xfrm>
        <a:graphic>
          <a:graphicData uri="http://schemas.openxmlformats.org/drawingml/2006/table">
            <a:tbl>
              <a:tblPr>
                <a:tableStyleId>{35758FB7-9AC5-4552-8A53-C91805E547FA}</a:tableStyleId>
              </a:tblPr>
              <a:tblGrid>
                <a:gridCol w="2044553"/>
                <a:gridCol w="2304256"/>
              </a:tblGrid>
              <a:tr h="145184">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b="1" i="0" u="none" strike="noStrike" cap="none" normalizeH="0" baseline="0" dirty="0" smtClean="0">
                          <a:ln>
                            <a:noFill/>
                          </a:ln>
                          <a:solidFill>
                            <a:schemeClr val="dk1"/>
                          </a:solidFill>
                          <a:effectLst/>
                          <a:latin typeface="+mn-lt"/>
                        </a:rPr>
                        <a:t>Часть объекта</a:t>
                      </a:r>
                      <a:endParaRPr kumimoji="0" lang="ru-RU" sz="1200" b="1"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lnT w="38100" cap="flat" cmpd="sng" algn="ctr">
                      <a:solidFill>
                        <a:schemeClr val="bg1">
                          <a:lumMod val="60000"/>
                          <a:lumOff val="40000"/>
                        </a:schemeClr>
                      </a:solidFill>
                      <a:prstDash val="solid"/>
                      <a:round/>
                      <a:headEnd type="none" w="med" len="med"/>
                      <a:tailEnd type="none" w="med" len="med"/>
                    </a:lnT>
                    <a:solidFill>
                      <a:schemeClr val="bg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b="1" u="none" strike="noStrike" cap="none" normalizeH="0" baseline="0" dirty="0" smtClean="0">
                          <a:ln>
                            <a:noFill/>
                          </a:ln>
                          <a:effectLst/>
                        </a:rPr>
                        <a:t>Активность</a:t>
                      </a:r>
                      <a:r>
                        <a:rPr kumimoji="0" lang="en-US" sz="1200" b="1" u="none" strike="noStrike" cap="none" normalizeH="0" baseline="0" dirty="0" smtClean="0">
                          <a:ln>
                            <a:noFill/>
                          </a:ln>
                          <a:effectLst/>
                        </a:rPr>
                        <a:t>, </a:t>
                      </a:r>
                      <a:r>
                        <a:rPr kumimoji="0" lang="ru-RU" sz="1200" b="1" u="none" strike="noStrike" cap="none" normalizeH="0" baseline="0" dirty="0" err="1" smtClean="0">
                          <a:ln>
                            <a:noFill/>
                          </a:ln>
                          <a:effectLst/>
                        </a:rPr>
                        <a:t>кБк</a:t>
                      </a:r>
                      <a:r>
                        <a:rPr kumimoji="0" lang="ru-RU" sz="1200" b="1" u="none" strike="noStrike" cap="none" normalizeH="0" baseline="0" dirty="0" smtClean="0">
                          <a:ln>
                            <a:noFill/>
                          </a:ln>
                          <a:effectLst/>
                        </a:rPr>
                        <a:t>/кг</a:t>
                      </a:r>
                      <a:endParaRPr kumimoji="0" lang="ru-RU" sz="1200" b="1"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lnT w="38100" cap="flat" cmpd="sng" algn="ctr">
                      <a:solidFill>
                        <a:schemeClr val="bg1">
                          <a:lumMod val="60000"/>
                          <a:lumOff val="40000"/>
                        </a:schemeClr>
                      </a:solidFill>
                      <a:prstDash val="solid"/>
                      <a:round/>
                      <a:headEnd type="none" w="med" len="med"/>
                      <a:tailEnd type="none" w="med" len="med"/>
                    </a:lnT>
                    <a:solidFill>
                      <a:schemeClr val="bg1">
                        <a:lumMod val="40000"/>
                        <a:lumOff val="60000"/>
                      </a:schemeClr>
                    </a:solidFill>
                  </a:tcPr>
                </a:tc>
              </a:tr>
              <a:tr h="292452">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b="1" u="none" strike="noStrike" cap="none" normalizeH="0" baseline="0" dirty="0" smtClean="0">
                          <a:ln>
                            <a:noFill/>
                          </a:ln>
                          <a:effectLst/>
                        </a:rPr>
                        <a:t>Расчет в предположении равномерного распределения</a:t>
                      </a:r>
                      <a:endParaRPr kumimoji="0" lang="ru-RU" sz="1200" b="1"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c hMerge="1">
                  <a:txBody>
                    <a:bodyPr/>
                    <a:lstStyle/>
                    <a:p>
                      <a:endParaRPr lang="ru-RU"/>
                    </a:p>
                  </a:txBody>
                  <a:tcPr/>
                </a:tc>
              </a:tr>
              <a:tr h="2924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Верх</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u="none" strike="noStrike" cap="none" normalizeH="0" baseline="0" dirty="0" smtClean="0">
                          <a:ln>
                            <a:noFill/>
                          </a:ln>
                          <a:effectLst/>
                        </a:rPr>
                        <a:t>6,4</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a:t>
                      </a:r>
                      <a:r>
                        <a:rPr kumimoji="0" lang="ru-RU" sz="1200" u="none" strike="noStrike" cap="none" normalizeH="0" baseline="0" dirty="0" smtClean="0">
                          <a:ln>
                            <a:noFill/>
                          </a:ln>
                          <a:effectLst/>
                        </a:rPr>
                        <a:t>3</a:t>
                      </a:r>
                      <a:r>
                        <a:rPr kumimoji="0" lang="en-US" sz="1200" u="none" strike="noStrike" cap="none" normalizeH="0" baseline="0" dirty="0" smtClean="0">
                          <a:ln>
                            <a:noFill/>
                          </a:ln>
                          <a:effectLst/>
                        </a:rPr>
                        <a:t>,2</a:t>
                      </a:r>
                      <a:endParaRPr kumimoji="0" lang="en-US" sz="12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924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Низ</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u="none" strike="noStrike" cap="none" normalizeH="0" baseline="0" dirty="0" smtClean="0">
                          <a:ln>
                            <a:noFill/>
                          </a:ln>
                          <a:effectLst/>
                        </a:rPr>
                        <a:t>8,9</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2</a:t>
                      </a:r>
                      <a:endParaRPr kumimoji="0" lang="en-US" sz="12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924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b="1" u="none" strike="noStrike" cap="none" normalizeH="0" baseline="0" dirty="0" smtClean="0">
                          <a:ln>
                            <a:noFill/>
                          </a:ln>
                          <a:effectLst/>
                        </a:rPr>
                        <a:t>Среднее значение:</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u="none" strike="noStrike" cap="none" normalizeH="0" baseline="0" dirty="0" smtClean="0">
                          <a:ln>
                            <a:noFill/>
                          </a:ln>
                          <a:effectLst/>
                        </a:rPr>
                        <a:t>8,2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a:t>
                      </a:r>
                      <a:r>
                        <a:rPr kumimoji="0" lang="ru-RU" sz="1200" u="none" strike="noStrike" cap="none" normalizeH="0" baseline="0" dirty="0" smtClean="0">
                          <a:ln>
                            <a:noFill/>
                          </a:ln>
                          <a:effectLst/>
                        </a:rPr>
                        <a:t>2,3</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92452">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b="1" u="none" strike="noStrike" cap="none" normalizeH="0" baseline="0" dirty="0" smtClean="0">
                          <a:ln>
                            <a:noFill/>
                          </a:ln>
                          <a:effectLst/>
                        </a:rPr>
                        <a:t>Расчет в предположении неравномерного распределения</a:t>
                      </a:r>
                      <a:endParaRPr kumimoji="0" lang="ru-RU" sz="1200" b="1"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lnR w="38100" cap="flat" cmpd="sng" algn="ctr">
                      <a:solidFill>
                        <a:schemeClr val="bg1">
                          <a:lumMod val="60000"/>
                          <a:lumOff val="40000"/>
                        </a:schemeClr>
                      </a:solidFill>
                      <a:prstDash val="solid"/>
                      <a:round/>
                      <a:headEnd type="none" w="med" len="med"/>
                      <a:tailEnd type="none" w="med" len="med"/>
                    </a:lnR>
                    <a:solidFill>
                      <a:schemeClr val="tx1">
                        <a:lumMod val="85000"/>
                      </a:schemeClr>
                    </a:solidFill>
                  </a:tcPr>
                </a:tc>
                <a:tc hMerge="1">
                  <a:txBody>
                    <a:bodyPr/>
                    <a:lstStyle/>
                    <a:p>
                      <a:endParaRPr lang="ru-RU"/>
                    </a:p>
                  </a:txBody>
                  <a:tcPr/>
                </a:tc>
              </a:tr>
              <a:tr h="2924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1</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200" u="none" strike="noStrike" cap="none" normalizeH="0" baseline="0" dirty="0" smtClean="0">
                          <a:ln>
                            <a:noFill/>
                          </a:ln>
                          <a:effectLst/>
                        </a:rPr>
                        <a:t>&lt; 1</a:t>
                      </a:r>
                      <a:endParaRPr kumimoji="0" lang="en-US" sz="12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184396">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2</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en-US" sz="1200" u="none" strike="noStrike" cap="none" normalizeH="0" baseline="0" dirty="0" smtClean="0">
                          <a:ln>
                            <a:noFill/>
                          </a:ln>
                          <a:effectLst/>
                        </a:rPr>
                        <a:t>&lt; 1,3</a:t>
                      </a:r>
                      <a:endParaRPr kumimoji="0" lang="en-US" sz="12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3</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u="none" strike="noStrike" cap="none" normalizeH="0" baseline="0" dirty="0" smtClean="0">
                          <a:ln>
                            <a:noFill/>
                          </a:ln>
                          <a:effectLst/>
                        </a:rPr>
                        <a:t>9,3</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1,7</a:t>
                      </a:r>
                      <a:endParaRPr kumimoji="0" lang="ru-RU" sz="1200" b="0" i="0" u="none" strike="noStrike" cap="none" normalizeH="0" baseline="0" dirty="0" smtClean="0">
                        <a:ln>
                          <a:noFill/>
                        </a:ln>
                        <a:solidFill>
                          <a:schemeClr val="tx1"/>
                        </a:solidFill>
                        <a:effectLst/>
                        <a:latin typeface="Verdana" pitchFamily="34" charset="0"/>
                        <a:sym typeface="Symbol" pitchFamily="18" charset="2"/>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4</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8,7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1,6</a:t>
                      </a:r>
                      <a:endParaRPr kumimoji="0" lang="ru-RU" sz="1200" b="0" i="0" u="none" strike="noStrike" cap="none" normalizeH="0" baseline="0" dirty="0" smtClean="0">
                        <a:ln>
                          <a:noFill/>
                        </a:ln>
                        <a:solidFill>
                          <a:schemeClr val="tx1"/>
                        </a:solidFill>
                        <a:effectLst/>
                        <a:latin typeface="Verdana" pitchFamily="34" charset="0"/>
                        <a:sym typeface="Symbol" pitchFamily="18" charset="2"/>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5</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en-US" sz="1200" u="none" strike="noStrike" cap="none" normalizeH="0" baseline="0" dirty="0" smtClean="0">
                          <a:ln>
                            <a:noFill/>
                          </a:ln>
                          <a:effectLst/>
                        </a:rPr>
                        <a:t>&lt; 1</a:t>
                      </a:r>
                      <a:endParaRPr kumimoji="0" lang="en-US" sz="12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6</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en-US" sz="1200" u="none" strike="noStrike" cap="none" normalizeH="0" baseline="0" dirty="0" smtClean="0">
                          <a:ln>
                            <a:noFill/>
                          </a:ln>
                          <a:effectLst/>
                        </a:rPr>
                        <a:t>&lt; 1</a:t>
                      </a:r>
                      <a:endParaRPr kumimoji="0" lang="en-US" sz="12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7</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6,2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1,7</a:t>
                      </a:r>
                      <a:endParaRPr kumimoji="0" lang="ru-RU" sz="1200" b="0" i="0" u="none" strike="noStrike" cap="none" normalizeH="0" baseline="0" dirty="0" smtClean="0">
                        <a:ln>
                          <a:noFill/>
                        </a:ln>
                        <a:solidFill>
                          <a:schemeClr val="tx1"/>
                        </a:solidFill>
                        <a:effectLst/>
                        <a:latin typeface="Verdana" pitchFamily="34" charset="0"/>
                        <a:sym typeface="Symbol" pitchFamily="18" charset="2"/>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8</a:t>
                      </a:r>
                      <a:endParaRPr kumimoji="0" lang="ru-RU" sz="12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cap="none" normalizeH="0" baseline="0" dirty="0" smtClean="0">
                          <a:ln>
                            <a:noFill/>
                          </a:ln>
                          <a:effectLst/>
                        </a:rPr>
                        <a:t>10,4 </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a:t>
                      </a:r>
                      <a:r>
                        <a:rPr kumimoji="0" lang="ru-RU" sz="1200" u="none" strike="noStrike" cap="none" normalizeH="0" baseline="0" dirty="0" smtClean="0">
                          <a:ln>
                            <a:noFill/>
                          </a:ln>
                          <a:effectLst/>
                          <a:sym typeface="Symbol" pitchFamily="18" charset="2"/>
                        </a:rPr>
                        <a:t>1,8</a:t>
                      </a:r>
                      <a:endParaRPr kumimoji="0" lang="ru-RU" sz="1200" b="0" i="0" u="none" strike="noStrike" cap="none" normalizeH="0" baseline="0" dirty="0" smtClean="0">
                        <a:ln>
                          <a:noFill/>
                        </a:ln>
                        <a:solidFill>
                          <a:schemeClr val="tx1"/>
                        </a:solidFill>
                        <a:effectLst/>
                        <a:latin typeface="Verdana" pitchFamily="34" charset="0"/>
                        <a:sym typeface="Symbol" pitchFamily="18" charset="2"/>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0" lang="ru-RU" sz="1200" b="1" u="none" strike="noStrike" cap="none" normalizeH="0" baseline="0" dirty="0" smtClean="0">
                          <a:ln>
                            <a:noFill/>
                          </a:ln>
                          <a:effectLst/>
                        </a:rPr>
                        <a:t>Среднее значение:</a:t>
                      </a:r>
                      <a:endParaRPr kumimoji="0" lang="ru-RU" sz="1200" b="1"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lnB w="38100" cap="flat" cmpd="sng" algn="ctr">
                      <a:solidFill>
                        <a:schemeClr val="bg1">
                          <a:lumMod val="60000"/>
                          <a:lumOff val="40000"/>
                        </a:schemeClr>
                      </a:solidFill>
                      <a:prstDash val="solid"/>
                      <a:round/>
                      <a:headEnd type="none" w="med" len="med"/>
                      <a:tailEnd type="none" w="med" len="med"/>
                    </a:lnB>
                    <a:solidFill>
                      <a:schemeClr val="tx1">
                        <a:lumMod val="85000"/>
                      </a:schemeClr>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200" u="none" strike="noStrike" kern="1200" cap="none" normalizeH="0" baseline="0" dirty="0" smtClean="0">
                          <a:ln>
                            <a:noFill/>
                          </a:ln>
                          <a:effectLst/>
                        </a:rPr>
                        <a:t>7,23 </a:t>
                      </a:r>
                      <a:r>
                        <a:rPr kumimoji="0" lang="en-US" sz="1200" u="none" strike="noStrike" kern="1200" cap="none" normalizeH="0" baseline="0" dirty="0" smtClean="0">
                          <a:ln>
                            <a:noFill/>
                          </a:ln>
                          <a:effectLst/>
                        </a:rPr>
                        <a:t> </a:t>
                      </a:r>
                      <a:r>
                        <a:rPr kumimoji="0" lang="ru-RU" sz="1200" u="none" strike="noStrike" cap="none" normalizeH="0" baseline="0" dirty="0" smtClean="0">
                          <a:ln>
                            <a:noFill/>
                          </a:ln>
                          <a:effectLst/>
                          <a:sym typeface="Symbol" pitchFamily="18" charset="2"/>
                        </a:rPr>
                        <a:t></a:t>
                      </a:r>
                      <a:r>
                        <a:rPr kumimoji="0" lang="en-US" sz="1200" u="none" strike="noStrike" cap="none" normalizeH="0" baseline="0" dirty="0" smtClean="0">
                          <a:ln>
                            <a:noFill/>
                          </a:ln>
                          <a:effectLst/>
                        </a:rPr>
                        <a:t> </a:t>
                      </a:r>
                      <a:r>
                        <a:rPr kumimoji="0" lang="ru-RU" sz="1200" u="none" strike="noStrike" kern="1200" cap="none" normalizeH="0" baseline="0" dirty="0" smtClean="0">
                          <a:ln>
                            <a:noFill/>
                          </a:ln>
                          <a:effectLst/>
                          <a:sym typeface="Symbol" pitchFamily="18" charset="2"/>
                        </a:rPr>
                        <a:t>2,5</a:t>
                      </a:r>
                      <a:endParaRPr kumimoji="0" lang="ru-RU" sz="1200" b="1" i="0" u="none" strike="noStrike" kern="1200" cap="none" normalizeH="0" baseline="0" dirty="0" smtClean="0">
                        <a:ln>
                          <a:noFill/>
                        </a:ln>
                        <a:solidFill>
                          <a:schemeClr val="tx1"/>
                        </a:solidFill>
                        <a:effectLst/>
                        <a:latin typeface="Verdana" pitchFamily="34" charset="0"/>
                        <a:ea typeface="+mn-ea"/>
                        <a:cs typeface="+mn-cs"/>
                        <a:sym typeface="Symbol" pitchFamily="18" charset="2"/>
                      </a:endParaRPr>
                    </a:p>
                  </a:txBody>
                  <a:tcPr horzOverflow="overflow">
                    <a:lnR w="38100" cap="flat" cmpd="sng" algn="ctr">
                      <a:solidFill>
                        <a:schemeClr val="bg1">
                          <a:lumMod val="60000"/>
                          <a:lumOff val="40000"/>
                        </a:schemeClr>
                      </a:solidFill>
                      <a:prstDash val="solid"/>
                      <a:round/>
                      <a:headEnd type="none" w="med" len="med"/>
                      <a:tailEnd type="none" w="med" len="med"/>
                    </a:lnR>
                    <a:lnB w="38100" cap="flat" cmpd="sng" algn="ctr">
                      <a:solidFill>
                        <a:schemeClr val="bg1">
                          <a:lumMod val="60000"/>
                          <a:lumOff val="40000"/>
                        </a:schemeClr>
                      </a:solidFill>
                      <a:prstDash val="solid"/>
                      <a:round/>
                      <a:headEnd type="none" w="med" len="med"/>
                      <a:tailEnd type="none" w="med" len="med"/>
                    </a:lnB>
                    <a:solidFill>
                      <a:schemeClr val="tx1">
                        <a:lumMod val="85000"/>
                      </a:schemeClr>
                    </a:solidFill>
                  </a:tcPr>
                </a:tc>
              </a:tr>
            </a:tbl>
          </a:graphicData>
        </a:graphic>
      </p:graphicFrame>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844" y="1844824"/>
            <a:ext cx="3401694" cy="3518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02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2</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7" name="TextBox 6"/>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sp>
        <p:nvSpPr>
          <p:cNvPr id="8" name="Rectangle 2"/>
          <p:cNvSpPr>
            <a:spLocks noChangeArrowheads="1"/>
          </p:cNvSpPr>
          <p:nvPr/>
        </p:nvSpPr>
        <p:spPr bwMode="auto">
          <a:xfrm>
            <a:off x="916798" y="476672"/>
            <a:ext cx="8118947" cy="5040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smtClean="0">
                <a:solidFill>
                  <a:srgbClr val="FFFF00"/>
                </a:solidFill>
              </a:rPr>
              <a:t>СКГ-02-02</a:t>
            </a:r>
            <a:endParaRPr lang="ru-RU" sz="2000" b="1" dirty="0">
              <a:solidFill>
                <a:srgbClr val="FFFF00"/>
              </a:solidFill>
            </a:endParaRPr>
          </a:p>
        </p:txBody>
      </p:sp>
      <p:pic>
        <p:nvPicPr>
          <p:cNvPr id="12" name="Picture 4"/>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pic>
        <p:nvPicPr>
          <p:cNvPr id="13" name="Picture 4" descr="на-Радоне-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25538"/>
            <a:ext cx="3590925" cy="4762500"/>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4" descr="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125538"/>
            <a:ext cx="3260725" cy="4824412"/>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20</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9" name="TextBox 8"/>
          <p:cNvSpPr txBox="1"/>
          <p:nvPr/>
        </p:nvSpPr>
        <p:spPr>
          <a:xfrm>
            <a:off x="935122" y="2996952"/>
            <a:ext cx="8095026" cy="830997"/>
          </a:xfrm>
          <a:prstGeom prst="rect">
            <a:avLst/>
          </a:prstGeom>
          <a:noFill/>
        </p:spPr>
        <p:txBody>
          <a:bodyPr wrap="square" rtlCol="0">
            <a:spAutoFit/>
          </a:bodyPr>
          <a:lstStyle/>
          <a:p>
            <a:pPr algn="ctr"/>
            <a:r>
              <a:rPr lang="ru-RU" sz="4800" b="1" dirty="0" smtClean="0">
                <a:solidFill>
                  <a:srgbClr val="9999FF"/>
                </a:solidFill>
              </a:rPr>
              <a:t>Спасибо за внимание!</a:t>
            </a:r>
            <a:endParaRPr lang="ru-RU" sz="4800" b="1" dirty="0">
              <a:solidFill>
                <a:srgbClr val="9999FF"/>
              </a:solidFill>
            </a:endParaRPr>
          </a:p>
        </p:txBody>
      </p:sp>
      <p:pic>
        <p:nvPicPr>
          <p:cNvPr id="6" name="Picture 4"/>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3258053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3</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7" name="TextBox 6"/>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sp>
        <p:nvSpPr>
          <p:cNvPr id="8" name="Rectangle 2"/>
          <p:cNvSpPr>
            <a:spLocks noChangeArrowheads="1"/>
          </p:cNvSpPr>
          <p:nvPr/>
        </p:nvSpPr>
        <p:spPr bwMode="auto">
          <a:xfrm>
            <a:off x="916798" y="476672"/>
            <a:ext cx="8118947" cy="5040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К</a:t>
            </a:r>
            <a:r>
              <a:rPr lang="ru-RU" sz="2000" b="1" dirty="0" smtClean="0">
                <a:solidFill>
                  <a:srgbClr val="FFFF00"/>
                </a:solidFill>
              </a:rPr>
              <a:t>онтейнер </a:t>
            </a:r>
            <a:r>
              <a:rPr lang="ru-RU" sz="2000" b="1" dirty="0">
                <a:solidFill>
                  <a:srgbClr val="FFFF00"/>
                </a:solidFill>
              </a:rPr>
              <a:t>НЗК-150-1,5П</a:t>
            </a:r>
          </a:p>
        </p:txBody>
      </p:sp>
      <p:sp>
        <p:nvSpPr>
          <p:cNvPr id="9" name="Rectangle 5"/>
          <p:cNvSpPr>
            <a:spLocks noChangeArrowheads="1"/>
          </p:cNvSpPr>
          <p:nvPr/>
        </p:nvSpPr>
        <p:spPr bwMode="auto">
          <a:xfrm>
            <a:off x="925294" y="980728"/>
            <a:ext cx="6192838"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lgn="l">
              <a:lnSpc>
                <a:spcPct val="90000"/>
              </a:lnSpc>
              <a:spcBef>
                <a:spcPct val="50000"/>
              </a:spcBef>
              <a:buFont typeface="Arial" panose="020B0604020202020204" pitchFamily="34" charset="0"/>
              <a:buChar char="•"/>
            </a:pPr>
            <a:r>
              <a:rPr lang="ru-RU" dirty="0" smtClean="0"/>
              <a:t>масса </a:t>
            </a:r>
            <a:r>
              <a:rPr lang="ru-RU" dirty="0"/>
              <a:t>порожнего контейнера (с крышкой) 4,3 </a:t>
            </a:r>
            <a:r>
              <a:rPr lang="ru-RU" dirty="0" smtClean="0"/>
              <a:t>т;</a:t>
            </a:r>
            <a:endParaRPr lang="en-US" dirty="0"/>
          </a:p>
          <a:p>
            <a:pPr marL="285750" indent="-285750" algn="l">
              <a:lnSpc>
                <a:spcPct val="90000"/>
              </a:lnSpc>
              <a:spcBef>
                <a:spcPct val="50000"/>
              </a:spcBef>
              <a:buFont typeface="Arial" panose="020B0604020202020204" pitchFamily="34" charset="0"/>
              <a:buChar char="•"/>
            </a:pPr>
            <a:r>
              <a:rPr lang="ru-RU" dirty="0" smtClean="0"/>
              <a:t>масса </a:t>
            </a:r>
            <a:r>
              <a:rPr lang="ru-RU" dirty="0"/>
              <a:t>контейнера с РАО не более 7,3 т</a:t>
            </a:r>
            <a:r>
              <a:rPr lang="ru-RU" dirty="0" smtClean="0"/>
              <a:t>;</a:t>
            </a:r>
            <a:endParaRPr lang="en-US" dirty="0" smtClean="0"/>
          </a:p>
          <a:p>
            <a:pPr marL="285750" indent="-285750">
              <a:lnSpc>
                <a:spcPct val="90000"/>
              </a:lnSpc>
              <a:spcBef>
                <a:spcPct val="50000"/>
              </a:spcBef>
              <a:buFont typeface="Arial" panose="020B0604020202020204" pitchFamily="34" charset="0"/>
              <a:buChar char="•"/>
            </a:pPr>
            <a:r>
              <a:rPr lang="ru-RU" dirty="0"/>
              <a:t>габариты 1650</a:t>
            </a:r>
            <a:r>
              <a:rPr lang="ru-RU" dirty="0">
                <a:sym typeface="Symbol" pitchFamily="18" charset="2"/>
              </a:rPr>
              <a:t>165013</a:t>
            </a:r>
            <a:r>
              <a:rPr lang="ru-RU" dirty="0"/>
              <a:t>75 </a:t>
            </a:r>
            <a:r>
              <a:rPr lang="ru-RU" dirty="0" smtClean="0"/>
              <a:t>мм</a:t>
            </a:r>
            <a:r>
              <a:rPr lang="en-US" dirty="0" smtClean="0"/>
              <a:t>;</a:t>
            </a:r>
            <a:endParaRPr lang="ru-RU" baseline="30000" dirty="0"/>
          </a:p>
          <a:p>
            <a:pPr marL="285750" indent="-285750" algn="l">
              <a:lnSpc>
                <a:spcPct val="90000"/>
              </a:lnSpc>
              <a:spcBef>
                <a:spcPct val="50000"/>
              </a:spcBef>
              <a:buFont typeface="Arial" panose="020B0604020202020204" pitchFamily="34" charset="0"/>
              <a:buChar char="•"/>
            </a:pPr>
            <a:r>
              <a:rPr lang="ru-RU" dirty="0" smtClean="0"/>
              <a:t>объём </a:t>
            </a:r>
            <a:r>
              <a:rPr lang="ru-RU" dirty="0"/>
              <a:t>1,5 м</a:t>
            </a:r>
            <a:r>
              <a:rPr lang="ru-RU" baseline="30000" dirty="0"/>
              <a:t>3</a:t>
            </a:r>
            <a:r>
              <a:rPr lang="ru-RU" dirty="0" smtClean="0"/>
              <a:t>;</a:t>
            </a:r>
            <a:endParaRPr lang="en-US" dirty="0" smtClean="0"/>
          </a:p>
          <a:p>
            <a:pPr marL="285750" indent="-285750" algn="l">
              <a:lnSpc>
                <a:spcPct val="90000"/>
              </a:lnSpc>
              <a:spcBef>
                <a:spcPct val="50000"/>
              </a:spcBef>
              <a:buFont typeface="Arial" panose="020B0604020202020204" pitchFamily="34" charset="0"/>
              <a:buChar char="•"/>
            </a:pPr>
            <a:r>
              <a:rPr lang="ru-RU" dirty="0" smtClean="0"/>
              <a:t>толщина </a:t>
            </a:r>
            <a:r>
              <a:rPr lang="ru-RU" dirty="0"/>
              <a:t>стенки 150 </a:t>
            </a:r>
            <a:r>
              <a:rPr lang="ru-RU" dirty="0" smtClean="0"/>
              <a:t>мм</a:t>
            </a:r>
            <a:r>
              <a:rPr lang="en-US" dirty="0" smtClean="0"/>
              <a:t>.</a:t>
            </a:r>
          </a:p>
        </p:txBody>
      </p:sp>
      <p:graphicFrame>
        <p:nvGraphicFramePr>
          <p:cNvPr id="10" name="Object 7"/>
          <p:cNvGraphicFramePr>
            <a:graphicFrameLocks noChangeAspect="1"/>
          </p:cNvGraphicFramePr>
          <p:nvPr>
            <p:extLst>
              <p:ext uri="{D42A27DB-BD31-4B8C-83A1-F6EECF244321}">
                <p14:modId xmlns:p14="http://schemas.microsoft.com/office/powerpoint/2010/main" val="4250567858"/>
              </p:ext>
            </p:extLst>
          </p:nvPr>
        </p:nvGraphicFramePr>
        <p:xfrm>
          <a:off x="4499992" y="2376981"/>
          <a:ext cx="4564303" cy="3860331"/>
        </p:xfrm>
        <a:graphic>
          <a:graphicData uri="http://schemas.openxmlformats.org/presentationml/2006/ole">
            <mc:AlternateContent xmlns:mc="http://schemas.openxmlformats.org/markup-compatibility/2006">
              <mc:Choice xmlns:v="urn:schemas-microsoft-com:vml" Requires="v">
                <p:oleObj spid="_x0000_s3089" name="Image" r:id="rId4" imgW="16038095" imgH="13561905" progId="Photoshop.Image.9">
                  <p:embed/>
                </p:oleObj>
              </mc:Choice>
              <mc:Fallback>
                <p:oleObj name="Image" r:id="rId4" imgW="16038095" imgH="13561905"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2376981"/>
                        <a:ext cx="4564303" cy="3860331"/>
                      </a:xfrm>
                      <a:prstGeom prst="rect">
                        <a:avLst/>
                      </a:prstGeom>
                      <a:noFill/>
                      <a:ln w="9525" algn="ctr">
                        <a:solidFill>
                          <a:schemeClr val="accent2"/>
                        </a:solidFill>
                        <a:miter lim="800000"/>
                        <a:headEnd/>
                        <a:tailEnd/>
                      </a:ln>
                      <a:effectLst/>
                      <a:extLst/>
                    </p:spPr>
                  </p:pic>
                </p:oleObj>
              </mc:Fallback>
            </mc:AlternateContent>
          </a:graphicData>
        </a:graphic>
      </p:graphicFrame>
      <p:pic>
        <p:nvPicPr>
          <p:cNvPr id="11" name="Picture 9" descr="nzk15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67" y="3212976"/>
            <a:ext cx="2520950" cy="2520950"/>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p:cNvPicPr>
            <a:picLocks noChangeAspect="1" noChangeArrowheads="1"/>
          </p:cNvPicPr>
          <p:nvPr/>
        </p:nvPicPr>
        <p:blipFill>
          <a:blip r:embed="rId7"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288686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4</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10" name="Rectangle 2"/>
          <p:cNvSpPr>
            <a:spLocks noChangeArrowheads="1"/>
          </p:cNvSpPr>
          <p:nvPr/>
        </p:nvSpPr>
        <p:spPr bwMode="auto">
          <a:xfrm>
            <a:off x="899592" y="476672"/>
            <a:ext cx="8136153"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Общий вид установки СКГ-02-03</a:t>
            </a:r>
          </a:p>
        </p:txBody>
      </p:sp>
      <p:sp>
        <p:nvSpPr>
          <p:cNvPr id="12" name="TextBox 11"/>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649" y="1124743"/>
            <a:ext cx="4069091"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4925" y="2708919"/>
            <a:ext cx="3513539" cy="347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112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5</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6" name="Rectangle 2"/>
          <p:cNvSpPr>
            <a:spLocks noChangeArrowheads="1"/>
          </p:cNvSpPr>
          <p:nvPr/>
        </p:nvSpPr>
        <p:spPr bwMode="auto">
          <a:xfrm>
            <a:off x="971599" y="476672"/>
            <a:ext cx="8064145"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Составные части СКГ-02-03. Измерительная стойка</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189" y="1125538"/>
            <a:ext cx="3697288" cy="4824412"/>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77" y="1125538"/>
            <a:ext cx="3616325" cy="4824412"/>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11" name="Picture 4"/>
          <p:cNvPicPr>
            <a:picLocks noChangeAspect="1" noChangeArrowheads="1"/>
          </p:cNvPicPr>
          <p:nvPr/>
        </p:nvPicPr>
        <p:blipFill>
          <a:blip r:embed="rId5"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2167700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6</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6" name="Rectangle 2"/>
          <p:cNvSpPr>
            <a:spLocks noChangeArrowheads="1"/>
          </p:cNvSpPr>
          <p:nvPr/>
        </p:nvSpPr>
        <p:spPr bwMode="auto">
          <a:xfrm>
            <a:off x="971599" y="476672"/>
            <a:ext cx="8064145"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Составные части СКГ-02-03. Измерительная стойка</a:t>
            </a:r>
          </a:p>
        </p:txBody>
      </p:sp>
      <p:sp>
        <p:nvSpPr>
          <p:cNvPr id="11" name="TextBox 10"/>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167" y="1124744"/>
            <a:ext cx="411645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9" y="2109206"/>
            <a:ext cx="3671656" cy="40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3120962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7</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6" name="Rectangle 2"/>
          <p:cNvSpPr>
            <a:spLocks noChangeArrowheads="1"/>
          </p:cNvSpPr>
          <p:nvPr/>
        </p:nvSpPr>
        <p:spPr bwMode="auto">
          <a:xfrm>
            <a:off x="899592" y="476672"/>
            <a:ext cx="8136153"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smtClean="0">
                <a:solidFill>
                  <a:srgbClr val="FFFF00"/>
                </a:solidFill>
              </a:rPr>
              <a:t>Позиционирование </a:t>
            </a:r>
            <a:r>
              <a:rPr lang="ru-RU" sz="2000" b="1" dirty="0">
                <a:solidFill>
                  <a:srgbClr val="FFFF00"/>
                </a:solidFill>
              </a:rPr>
              <a:t>фильтров и калибровочных источников</a:t>
            </a:r>
          </a:p>
        </p:txBody>
      </p:sp>
      <p:sp>
        <p:nvSpPr>
          <p:cNvPr id="12" name="TextBox 11"/>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5259" y="1147986"/>
            <a:ext cx="281855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309" y="3872830"/>
            <a:ext cx="2825167"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1147986"/>
            <a:ext cx="2859513" cy="507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6"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467144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8</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6" name="Rectangle 2"/>
          <p:cNvSpPr>
            <a:spLocks noChangeArrowheads="1"/>
          </p:cNvSpPr>
          <p:nvPr/>
        </p:nvSpPr>
        <p:spPr bwMode="auto">
          <a:xfrm>
            <a:off x="971598" y="476672"/>
            <a:ext cx="8064145"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Составные части СКГ-02-03. Опорно-поворотная платформа</a:t>
            </a:r>
          </a:p>
        </p:txBody>
      </p:sp>
      <p:sp>
        <p:nvSpPr>
          <p:cNvPr id="9" name="TextBox 8"/>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76" y="1052736"/>
            <a:ext cx="4237696"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2795374"/>
            <a:ext cx="4391736" cy="338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510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prstGeom prst="rect">
            <a:avLst/>
          </a:prstGeom>
          <a:noFill/>
        </p:spPr>
        <p:txBody>
          <a:bodyPr/>
          <a:lstStyle/>
          <a:p>
            <a:fld id="{3D05D355-45D6-4C38-8953-12780E95DD50}" type="slidenum">
              <a:rPr lang="ru-RU"/>
              <a:pPr/>
              <a:t>9</a:t>
            </a:fld>
            <a:endParaRPr lang="ru-RU" dirty="0"/>
          </a:p>
        </p:txBody>
      </p:sp>
      <p:sp>
        <p:nvSpPr>
          <p:cNvPr id="5128" name="Rectangle 12"/>
          <p:cNvSpPr>
            <a:spLocks noChangeArrowheads="1"/>
          </p:cNvSpPr>
          <p:nvPr/>
        </p:nvSpPr>
        <p:spPr bwMode="auto">
          <a:xfrm>
            <a:off x="6516688" y="6521450"/>
            <a:ext cx="2390775" cy="336550"/>
          </a:xfrm>
          <a:prstGeom prst="rect">
            <a:avLst/>
          </a:prstGeom>
          <a:noFill/>
          <a:ln w="9525">
            <a:noFill/>
            <a:miter lim="800000"/>
            <a:headEnd/>
            <a:tailEnd/>
          </a:ln>
        </p:spPr>
        <p:txBody>
          <a:bodyPr>
            <a:spAutoFit/>
          </a:bodyPr>
          <a:lstStyle/>
          <a:p>
            <a:r>
              <a:rPr lang="en-US" sz="1600" b="1" dirty="0">
                <a:solidFill>
                  <a:srgbClr val="FFFF00"/>
                </a:solidFill>
              </a:rPr>
              <a:t>http://www.lsrm.ru</a:t>
            </a:r>
            <a:endParaRPr lang="ru-RU" sz="1600" b="1" dirty="0">
              <a:solidFill>
                <a:srgbClr val="FFFF00"/>
              </a:solidFill>
            </a:endParaRPr>
          </a:p>
        </p:txBody>
      </p:sp>
      <p:sp>
        <p:nvSpPr>
          <p:cNvPr id="6" name="Rectangle 3"/>
          <p:cNvSpPr>
            <a:spLocks noChangeArrowheads="1"/>
          </p:cNvSpPr>
          <p:nvPr/>
        </p:nvSpPr>
        <p:spPr bwMode="auto">
          <a:xfrm>
            <a:off x="899592" y="476672"/>
            <a:ext cx="8136153"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000" b="1" dirty="0">
                <a:solidFill>
                  <a:srgbClr val="FFFF00"/>
                </a:solidFill>
              </a:rPr>
              <a:t>Технические характеристики платформенных весов</a:t>
            </a:r>
          </a:p>
        </p:txBody>
      </p:sp>
      <p:graphicFrame>
        <p:nvGraphicFramePr>
          <p:cNvPr id="8" name="Group 132"/>
          <p:cNvGraphicFramePr>
            <a:graphicFrameLocks noGrp="1"/>
          </p:cNvGraphicFramePr>
          <p:nvPr>
            <p:extLst>
              <p:ext uri="{D42A27DB-BD31-4B8C-83A1-F6EECF244321}">
                <p14:modId xmlns:p14="http://schemas.microsoft.com/office/powerpoint/2010/main" val="4080106284"/>
              </p:ext>
            </p:extLst>
          </p:nvPr>
        </p:nvGraphicFramePr>
        <p:xfrm>
          <a:off x="1225145" y="2852936"/>
          <a:ext cx="7498985" cy="2651760"/>
        </p:xfrm>
        <a:graphic>
          <a:graphicData uri="http://schemas.openxmlformats.org/drawingml/2006/table">
            <a:tbl>
              <a:tblPr>
                <a:tableStyleId>{35758FB7-9AC5-4552-8A53-C91805E547FA}</a:tableStyleId>
              </a:tblPr>
              <a:tblGrid>
                <a:gridCol w="5482761"/>
                <a:gridCol w="2016224"/>
              </a:tblGrid>
              <a:tr h="145184">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Наибольший предел взвешивания</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lnT w="38100" cap="flat" cmpd="sng" algn="ctr">
                      <a:solidFill>
                        <a:schemeClr val="bg1">
                          <a:lumMod val="60000"/>
                          <a:lumOff val="40000"/>
                        </a:schemeClr>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10 000 кг</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lnT w="38100" cap="flat" cmpd="sng" algn="ctr">
                      <a:solidFill>
                        <a:schemeClr val="bg1">
                          <a:lumMod val="60000"/>
                          <a:lumOff val="40000"/>
                        </a:schemeClr>
                      </a:solidFill>
                      <a:prstDash val="solid"/>
                      <a:round/>
                      <a:headEnd type="none" w="med" len="med"/>
                      <a:tailEnd type="none" w="med" len="med"/>
                    </a:lnT>
                  </a:tcPr>
                </a:tc>
              </a:tr>
              <a:tr h="3960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Пределы допускаемой относительной погрешности взвешивания </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sym typeface="Symbol" pitchFamily="18" charset="2"/>
                        </a:rPr>
                        <a:t></a:t>
                      </a:r>
                      <a:r>
                        <a:rPr kumimoji="0" lang="ru-RU" sz="1400" u="none" strike="noStrike" cap="none" normalizeH="0" baseline="0" dirty="0" smtClean="0">
                          <a:ln>
                            <a:noFill/>
                          </a:ln>
                          <a:effectLst/>
                        </a:rPr>
                        <a:t>2 кг</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5483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Требуемое электропитание</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u="none" strike="noStrike" cap="none" normalizeH="0" baseline="0" dirty="0" smtClean="0">
                          <a:ln>
                            <a:noFill/>
                          </a:ln>
                          <a:effectLst/>
                        </a:rPr>
                        <a:t>~</a:t>
                      </a:r>
                      <a:r>
                        <a:rPr kumimoji="0" lang="ru-RU" sz="1400" u="none" strike="noStrike" cap="none" normalizeH="0" baseline="0" dirty="0" smtClean="0">
                          <a:ln>
                            <a:noFill/>
                          </a:ln>
                          <a:effectLst/>
                        </a:rPr>
                        <a:t>220</a:t>
                      </a:r>
                      <a:r>
                        <a:rPr kumimoji="0" lang="en-US" sz="1400" u="none" strike="noStrike" cap="none" normalizeH="0" baseline="0" dirty="0" smtClean="0">
                          <a:ln>
                            <a:noFill/>
                          </a:ln>
                          <a:effectLst/>
                        </a:rPr>
                        <a:t> </a:t>
                      </a:r>
                      <a:r>
                        <a:rPr kumimoji="0" lang="ru-RU" sz="1400" u="none" strike="noStrike" cap="none" normalizeH="0" baseline="0" dirty="0" smtClean="0">
                          <a:ln>
                            <a:noFill/>
                          </a:ln>
                          <a:effectLst/>
                        </a:rPr>
                        <a:t>В</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Потребляемая мощность</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20 </a:t>
                      </a:r>
                      <a:r>
                        <a:rPr kumimoji="0" lang="ru-RU" sz="1400" u="none" strike="noStrike" cap="none" normalizeH="0" baseline="0" dirty="0" smtClean="0">
                          <a:ln>
                            <a:noFill/>
                          </a:ln>
                          <a:effectLst/>
                          <a:sym typeface="Symbol" pitchFamily="18" charset="2"/>
                        </a:rPr>
                        <a:t>В·А</a:t>
                      </a:r>
                      <a:endParaRPr kumimoji="0" lang="ru-RU" sz="1400" b="0" i="0" u="none" strike="noStrike" cap="none" normalizeH="0" baseline="0" dirty="0" smtClean="0">
                        <a:ln>
                          <a:noFill/>
                        </a:ln>
                        <a:solidFill>
                          <a:schemeClr val="tx1"/>
                        </a:solidFill>
                        <a:effectLst/>
                        <a:latin typeface="Verdana" pitchFamily="34" charset="0"/>
                        <a:sym typeface="Symbol" pitchFamily="18" charset="2"/>
                      </a:endParaRPr>
                    </a:p>
                  </a:txBody>
                  <a:tcP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5483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Масса платформенных весов</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400 кг</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5483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Габаритные размеры</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1800</a:t>
                      </a:r>
                      <a:r>
                        <a:rPr kumimoji="0" lang="ru-RU" sz="1400" u="none" strike="noStrike" cap="none" normalizeH="0" baseline="0" dirty="0" smtClean="0">
                          <a:ln>
                            <a:noFill/>
                          </a:ln>
                          <a:effectLst/>
                          <a:sym typeface="Symbol" pitchFamily="18" charset="2"/>
                        </a:rPr>
                        <a:t></a:t>
                      </a:r>
                      <a:r>
                        <a:rPr kumimoji="0" lang="ru-RU" sz="1400" u="none" strike="noStrike" cap="none" normalizeH="0" baseline="0" dirty="0" smtClean="0">
                          <a:ln>
                            <a:noFill/>
                          </a:ln>
                          <a:effectLst/>
                        </a:rPr>
                        <a:t>1800</a:t>
                      </a:r>
                      <a:r>
                        <a:rPr kumimoji="0" lang="ru-RU" sz="1400" u="none" strike="noStrike" cap="none" normalizeH="0" baseline="0" dirty="0" smtClean="0">
                          <a:ln>
                            <a:noFill/>
                          </a:ln>
                          <a:effectLst/>
                          <a:sym typeface="Symbol" pitchFamily="18" charset="2"/>
                        </a:rPr>
                        <a:t></a:t>
                      </a:r>
                      <a:r>
                        <a:rPr kumimoji="0" lang="ru-RU" sz="1400" u="none" strike="noStrike" cap="none" normalizeH="0" baseline="0" dirty="0" smtClean="0">
                          <a:ln>
                            <a:noFill/>
                          </a:ln>
                          <a:effectLst/>
                        </a:rPr>
                        <a:t>220 мм</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solidFill>
                      <a:schemeClr val="bg1">
                        <a:lumMod val="20000"/>
                        <a:lumOff val="80000"/>
                      </a:schemeClr>
                    </a:solidFill>
                  </a:tcPr>
                </a:tc>
              </a:tr>
              <a:tr h="25483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Степень </a:t>
                      </a:r>
                      <a:r>
                        <a:rPr kumimoji="0" lang="ru-RU" sz="1400" u="none" strike="noStrike" cap="none" normalizeH="0" baseline="0" dirty="0" err="1" smtClean="0">
                          <a:ln>
                            <a:noFill/>
                          </a:ln>
                          <a:effectLst/>
                        </a:rPr>
                        <a:t>пылевлагозащиты</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L w="38100" cap="flat" cmpd="sng" algn="ctr">
                      <a:solidFill>
                        <a:schemeClr val="bg1">
                          <a:lumMod val="60000"/>
                          <a:lumOff val="40000"/>
                        </a:schemeClr>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u="none" strike="noStrike" cap="none" normalizeH="0" baseline="0" dirty="0" smtClean="0">
                          <a:ln>
                            <a:noFill/>
                          </a:ln>
                          <a:effectLst/>
                        </a:rPr>
                        <a:t>IP</a:t>
                      </a:r>
                      <a:r>
                        <a:rPr kumimoji="0" lang="ru-RU" sz="1400" u="none" strike="noStrike" cap="none" normalizeH="0" baseline="0" dirty="0" smtClean="0">
                          <a:ln>
                            <a:noFill/>
                          </a:ln>
                          <a:effectLst/>
                        </a:rPr>
                        <a:t>54</a:t>
                      </a:r>
                      <a:endParaRPr kumimoji="0" lang="ru-RU" sz="14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tcPr>
                </a:tc>
              </a:tr>
              <a:tr h="23299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Рабочий диапазон температур</a:t>
                      </a:r>
                      <a:endParaRPr kumimoji="0" lang="ru-RU" sz="1400" b="0" i="0" u="none" strike="noStrike" cap="none" normalizeH="0" baseline="0" dirty="0" smtClean="0">
                        <a:ln>
                          <a:noFill/>
                        </a:ln>
                        <a:solidFill>
                          <a:schemeClr val="tx1"/>
                        </a:solidFill>
                        <a:effectLst/>
                        <a:latin typeface="Verdana" pitchFamily="34" charset="0"/>
                      </a:endParaRPr>
                    </a:p>
                  </a:txBody>
                  <a:tcPr anchor="ctr" horzOverflow="overflow">
                    <a:lnL w="38100" cap="flat" cmpd="sng" algn="ctr">
                      <a:solidFill>
                        <a:schemeClr val="bg1">
                          <a:lumMod val="60000"/>
                          <a:lumOff val="40000"/>
                        </a:schemeClr>
                      </a:solidFill>
                      <a:prstDash val="solid"/>
                      <a:round/>
                      <a:headEnd type="none" w="med" len="med"/>
                      <a:tailEnd type="none" w="med" len="med"/>
                    </a:lnL>
                    <a:lnB w="38100" cap="flat" cmpd="sng" algn="ctr">
                      <a:solidFill>
                        <a:schemeClr val="bg1">
                          <a:lumMod val="60000"/>
                          <a:lumOff val="40000"/>
                        </a:schemeClr>
                      </a:solidFill>
                      <a:prstDash val="solid"/>
                      <a:round/>
                      <a:headEnd type="none" w="med" len="med"/>
                      <a:tailEnd type="none" w="med" len="med"/>
                    </a:lnB>
                    <a:solidFill>
                      <a:schemeClr val="bg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ru-RU" sz="1400" u="none" strike="noStrike" cap="none" normalizeH="0" baseline="0" dirty="0" smtClean="0">
                          <a:ln>
                            <a:noFill/>
                          </a:ln>
                          <a:effectLst/>
                        </a:rPr>
                        <a:t>–30 .</a:t>
                      </a:r>
                      <a:r>
                        <a:rPr kumimoji="0" lang="en-US" sz="1400" u="none" strike="noStrike" cap="none" normalizeH="0" baseline="0" dirty="0" smtClean="0">
                          <a:ln>
                            <a:noFill/>
                          </a:ln>
                          <a:effectLst/>
                        </a:rPr>
                        <a:t>.</a:t>
                      </a:r>
                      <a:r>
                        <a:rPr kumimoji="0" lang="ru-RU" sz="1400" u="none" strike="noStrike" cap="none" normalizeH="0" baseline="0" dirty="0" smtClean="0">
                          <a:ln>
                            <a:noFill/>
                          </a:ln>
                          <a:effectLst/>
                        </a:rPr>
                        <a:t>. +40 </a:t>
                      </a:r>
                      <a:r>
                        <a:rPr kumimoji="0" lang="ru-RU" sz="1400" u="none" strike="noStrike" cap="none" normalizeH="0" baseline="0" dirty="0" smtClean="0">
                          <a:ln>
                            <a:noFill/>
                          </a:ln>
                          <a:effectLst/>
                          <a:sym typeface="Symbol" pitchFamily="18" charset="2"/>
                        </a:rPr>
                        <a:t></a:t>
                      </a:r>
                      <a:r>
                        <a:rPr kumimoji="0" lang="ru-RU" sz="1400" u="none" strike="noStrike" cap="none" normalizeH="0" baseline="0" dirty="0" smtClean="0">
                          <a:ln>
                            <a:noFill/>
                          </a:ln>
                          <a:effectLst/>
                        </a:rPr>
                        <a:t>С</a:t>
                      </a:r>
                      <a:endParaRPr kumimoji="0" lang="en-US" sz="1400" b="0" i="0" u="none" strike="noStrike" cap="none" normalizeH="0" baseline="0" dirty="0" smtClean="0">
                        <a:ln>
                          <a:noFill/>
                        </a:ln>
                        <a:solidFill>
                          <a:schemeClr val="tx1"/>
                        </a:solidFill>
                        <a:effectLst/>
                        <a:latin typeface="Verdana" pitchFamily="34" charset="0"/>
                      </a:endParaRPr>
                    </a:p>
                  </a:txBody>
                  <a:tcPr horzOverflow="overflow">
                    <a:lnR w="38100" cap="flat" cmpd="sng" algn="ctr">
                      <a:solidFill>
                        <a:schemeClr val="bg1">
                          <a:lumMod val="60000"/>
                          <a:lumOff val="40000"/>
                        </a:schemeClr>
                      </a:solidFill>
                      <a:prstDash val="solid"/>
                      <a:round/>
                      <a:headEnd type="none" w="med" len="med"/>
                      <a:tailEnd type="none" w="med" len="med"/>
                    </a:lnR>
                    <a:lnB w="38100" cap="flat" cmpd="sng" algn="ctr">
                      <a:solidFill>
                        <a:schemeClr val="bg1">
                          <a:lumMod val="60000"/>
                          <a:lumOff val="40000"/>
                        </a:schemeClr>
                      </a:solidFill>
                      <a:prstDash val="solid"/>
                      <a:round/>
                      <a:headEnd type="none" w="med" len="med"/>
                      <a:tailEnd type="none" w="med" len="med"/>
                    </a:lnB>
                    <a:solidFill>
                      <a:schemeClr val="bg1">
                        <a:lumMod val="20000"/>
                        <a:lumOff val="80000"/>
                      </a:schemeClr>
                    </a:solidFill>
                  </a:tcPr>
                </a:tc>
              </a:tr>
            </a:tbl>
          </a:graphicData>
        </a:graphic>
      </p:graphicFrame>
      <p:sp>
        <p:nvSpPr>
          <p:cNvPr id="9" name="Rectangle 128"/>
          <p:cNvSpPr>
            <a:spLocks noChangeArrowheads="1"/>
          </p:cNvSpPr>
          <p:nvPr/>
        </p:nvSpPr>
        <p:spPr bwMode="auto">
          <a:xfrm>
            <a:off x="1032983" y="1124744"/>
            <a:ext cx="7883311" cy="110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l">
              <a:lnSpc>
                <a:spcPct val="90000"/>
              </a:lnSpc>
              <a:spcBef>
                <a:spcPct val="50000"/>
              </a:spcBef>
              <a:buClr>
                <a:schemeClr val="tx1"/>
              </a:buClr>
              <a:buFont typeface="Arial" panose="020B0604020202020204" pitchFamily="34" charset="0"/>
              <a:buChar char="•"/>
            </a:pPr>
            <a:r>
              <a:rPr lang="ru-RU" sz="1600" dirty="0" smtClean="0"/>
              <a:t>в </a:t>
            </a:r>
            <a:r>
              <a:rPr lang="ru-RU" sz="1600" dirty="0"/>
              <a:t>состав СКГ</a:t>
            </a:r>
            <a:r>
              <a:rPr lang="en-US" sz="1600" dirty="0"/>
              <a:t>-02-03 </a:t>
            </a:r>
            <a:r>
              <a:rPr lang="ru-RU" sz="1600" dirty="0"/>
              <a:t>входят </a:t>
            </a:r>
            <a:r>
              <a:rPr lang="ru-RU" sz="1600" dirty="0" err="1" smtClean="0"/>
              <a:t>платформеные</a:t>
            </a:r>
            <a:r>
              <a:rPr lang="ru-RU" sz="1600" dirty="0" smtClean="0"/>
              <a:t> электронные весы </a:t>
            </a:r>
            <a:r>
              <a:rPr lang="ru-RU" sz="1600" dirty="0"/>
              <a:t>для взвешивания пустых </a:t>
            </a:r>
            <a:r>
              <a:rPr lang="ru-RU" sz="1600" dirty="0" smtClean="0"/>
              <a:t>упаковок </a:t>
            </a:r>
            <a:r>
              <a:rPr lang="ru-RU" sz="1600" dirty="0"/>
              <a:t>НЗК и упаковок, заполненных РАО;</a:t>
            </a:r>
          </a:p>
          <a:p>
            <a:pPr marL="342900" indent="-342900" algn="l">
              <a:lnSpc>
                <a:spcPct val="90000"/>
              </a:lnSpc>
              <a:spcBef>
                <a:spcPct val="50000"/>
              </a:spcBef>
              <a:buClr>
                <a:schemeClr val="tx1"/>
              </a:buClr>
              <a:buFont typeface="Arial" panose="020B0604020202020204" pitchFamily="34" charset="0"/>
              <a:buChar char="•"/>
            </a:pPr>
            <a:r>
              <a:rPr lang="ru-RU" sz="1600" dirty="0" smtClean="0"/>
              <a:t>в </a:t>
            </a:r>
            <a:r>
              <a:rPr lang="ru-RU" sz="1600" dirty="0"/>
              <a:t>состав СКГ-02-03 входят несколько видеокамер для контроля работы установки и обеспечения безопасности.</a:t>
            </a:r>
          </a:p>
        </p:txBody>
      </p:sp>
      <p:sp>
        <p:nvSpPr>
          <p:cNvPr id="10" name="TextBox 9"/>
          <p:cNvSpPr txBox="1"/>
          <p:nvPr/>
        </p:nvSpPr>
        <p:spPr>
          <a:xfrm>
            <a:off x="6084168" y="0"/>
            <a:ext cx="2951577" cy="369332"/>
          </a:xfrm>
          <a:prstGeom prst="rect">
            <a:avLst/>
          </a:prstGeom>
          <a:noFill/>
        </p:spPr>
        <p:txBody>
          <a:bodyPr wrap="none" rtlCol="0">
            <a:spAutoFit/>
          </a:bodyPr>
          <a:lstStyle/>
          <a:p>
            <a:r>
              <a:rPr lang="ru-RU" dirty="0" err="1"/>
              <a:t>Паспортизатор</a:t>
            </a:r>
            <a:r>
              <a:rPr lang="ru-RU" dirty="0"/>
              <a:t> СКГ-02-03</a:t>
            </a:r>
          </a:p>
        </p:txBody>
      </p:sp>
      <p:pic>
        <p:nvPicPr>
          <p:cNvPr id="11" name="Picture 4"/>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0" y="23178"/>
            <a:ext cx="827584" cy="309478"/>
          </a:xfrm>
          <a:prstGeom prst="rect">
            <a:avLst/>
          </a:prstGeom>
          <a:noFill/>
          <a:ln w="9525">
            <a:noFill/>
            <a:miter lim="800000"/>
            <a:headEnd/>
            <a:tailEnd/>
          </a:ln>
        </p:spPr>
      </p:pic>
    </p:spTree>
    <p:extLst>
      <p:ext uri="{BB962C8B-B14F-4D97-AF65-F5344CB8AC3E}">
        <p14:creationId xmlns:p14="http://schemas.microsoft.com/office/powerpoint/2010/main" val="3420589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lsrm">
  <a:themeElements>
    <a:clrScheme name="lsrm">
      <a:dk1>
        <a:sysClr val="windowText" lastClr="000000"/>
      </a:dk1>
      <a:lt1>
        <a:sysClr val="window" lastClr="FFFFFF"/>
      </a:lt1>
      <a:dk2>
        <a:srgbClr val="1F497D"/>
      </a:dk2>
      <a:lt2>
        <a:srgbClr val="EEECE1"/>
      </a:lt2>
      <a:accent1>
        <a:srgbClr val="FFFF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Шаблон черного макета">
      <a:majorFont>
        <a:latin typeface="Arial"/>
        <a:ea typeface=""/>
        <a:cs typeface=""/>
      </a:majorFont>
      <a:minorFont>
        <a:latin typeface="Arial Rounded MT Bold"/>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charset="0"/>
          </a:defRPr>
        </a:defPPr>
      </a:lstStyle>
    </a:lnDef>
  </a:objectDefaults>
  <a:extraClrSchemeLst>
    <a:extraClrScheme>
      <a:clrScheme name="Шаблон черного макета 1">
        <a:dk1>
          <a:srgbClr val="868686"/>
        </a:dk1>
        <a:lt1>
          <a:srgbClr val="FFFFFF"/>
        </a:lt1>
        <a:dk2>
          <a:srgbClr val="000000"/>
        </a:dk2>
        <a:lt2>
          <a:srgbClr val="FFFF00"/>
        </a:lt2>
        <a:accent1>
          <a:srgbClr val="66FF33"/>
        </a:accent1>
        <a:accent2>
          <a:srgbClr val="CC3300"/>
        </a:accent2>
        <a:accent3>
          <a:srgbClr val="AAAAAA"/>
        </a:accent3>
        <a:accent4>
          <a:srgbClr val="DADADA"/>
        </a:accent4>
        <a:accent5>
          <a:srgbClr val="B8FFAD"/>
        </a:accent5>
        <a:accent6>
          <a:srgbClr val="B92D00"/>
        </a:accent6>
        <a:hlink>
          <a:srgbClr val="0000FF"/>
        </a:hlink>
        <a:folHlink>
          <a:srgbClr val="008080"/>
        </a:folHlink>
      </a:clrScheme>
      <a:clrMap bg1="dk2" tx1="lt1" bg2="dk1" tx2="lt2" accent1="accent1" accent2="accent2" accent3="accent3" accent4="accent4" accent5="accent5" accent6="accent6" hlink="hlink" folHlink="folHlink"/>
    </a:extraClrScheme>
    <a:extraClrScheme>
      <a:clrScheme name="Шаблон черного макета 2">
        <a:dk1>
          <a:srgbClr val="000000"/>
        </a:dk1>
        <a:lt1>
          <a:srgbClr val="FFFFFF"/>
        </a:lt1>
        <a:dk2>
          <a:srgbClr val="9966FF"/>
        </a:dk2>
        <a:lt2>
          <a:srgbClr val="CBCBCB"/>
        </a:lt2>
        <a:accent1>
          <a:srgbClr val="6699FF"/>
        </a:accent1>
        <a:accent2>
          <a:srgbClr val="777777"/>
        </a:accent2>
        <a:accent3>
          <a:srgbClr val="FFFFFF"/>
        </a:accent3>
        <a:accent4>
          <a:srgbClr val="000000"/>
        </a:accent4>
        <a:accent5>
          <a:srgbClr val="B8CAFF"/>
        </a:accent5>
        <a:accent6>
          <a:srgbClr val="6B6B6B"/>
        </a:accent6>
        <a:hlink>
          <a:srgbClr val="00CCCC"/>
        </a:hlink>
        <a:folHlink>
          <a:srgbClr val="FF6699"/>
        </a:folHlink>
      </a:clrScheme>
      <a:clrMap bg1="lt1" tx1="dk1" bg2="lt2" tx2="dk2" accent1="accent1" accent2="accent2" accent3="accent3" accent4="accent4" accent5="accent5" accent6="accent6" hlink="hlink" folHlink="folHlink"/>
    </a:extraClrScheme>
    <a:extraClrScheme>
      <a:clrScheme name="Шаблон черного макета 3">
        <a:dk1>
          <a:srgbClr val="000000"/>
        </a:dk1>
        <a:lt1>
          <a:srgbClr val="FFFFFF"/>
        </a:lt1>
        <a:dk2>
          <a:srgbClr val="000000"/>
        </a:dk2>
        <a:lt2>
          <a:srgbClr val="777777"/>
        </a:lt2>
        <a:accent1>
          <a:srgbClr val="CBCBCB"/>
        </a:accent1>
        <a:accent2>
          <a:srgbClr val="969696"/>
        </a:accent2>
        <a:accent3>
          <a:srgbClr val="FFFFFF"/>
        </a:accent3>
        <a:accent4>
          <a:srgbClr val="000000"/>
        </a:accent4>
        <a:accent5>
          <a:srgbClr val="E2E2E2"/>
        </a:accent5>
        <a:accent6>
          <a:srgbClr val="878787"/>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lsrm</Template>
  <TotalTime>9787</TotalTime>
  <Words>2108</Words>
  <Application>Microsoft Office PowerPoint</Application>
  <PresentationFormat>Экран (4:3)</PresentationFormat>
  <Paragraphs>289</Paragraphs>
  <Slides>20</Slides>
  <Notes>17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20</vt:i4>
      </vt:variant>
    </vt:vector>
  </HeadingPairs>
  <TitlesOfParts>
    <vt:vector size="22" baseType="lpstr">
      <vt:lpstr>lsrm</vt:lpstr>
      <vt:lpstr>Image</vt:lpstr>
      <vt:lpstr>Паспортизатор СКГ-02-03 для контроля радиоактивных  отходов в невозвратных защитных контейнерах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ООО "ЛСРМ"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Даниленко</dc:creator>
  <cp:lastModifiedBy>Sur0vy</cp:lastModifiedBy>
  <cp:revision>707</cp:revision>
  <dcterms:created xsi:type="dcterms:W3CDTF">2006-10-22T08:44:58Z</dcterms:created>
  <dcterms:modified xsi:type="dcterms:W3CDTF">2013-11-18T18:38:27Z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TC010689801049</vt:lpwstr>
  </property>
</Properties>
</file>